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5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</p:sldIdLst>
  <p:sldSz cx="18288000" cy="10287000"/>
  <p:notesSz cx="6858000" cy="9144000"/>
  <p:embeddedFontLst>
    <p:embeddedFont>
      <p:font typeface="Canva Sans Bold" panose="02010600030101010101" charset="0"/>
      <p:regular r:id="rId57"/>
    </p:embeddedFont>
    <p:embeddedFont>
      <p:font typeface="Proxima Nova" panose="02010600030101010101" charset="0"/>
      <p:regular r:id="rId58"/>
    </p:embeddedFont>
    <p:embeddedFont>
      <p:font typeface="Proxima Nova Bold" panose="02010600030101010101" charset="0"/>
      <p:regular r:id="rId59"/>
    </p:embeddedFont>
    <p:embeddedFont>
      <p:font typeface="Proxima Nova Condensed Bold" panose="02010600030101010101" charset="0"/>
      <p:regular r:id="rId60"/>
    </p:embeddedFont>
    <p:embeddedFont>
      <p:font typeface="Proxima Nova Italics" panose="02010600030101010101" charset="0"/>
      <p:regular r:id="rId6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4" d="100"/>
          <a:sy n="54" d="100"/>
        </p:scale>
        <p:origin x="754" y="29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2.fntdata"/><Relationship Id="rId5" Type="http://schemas.openxmlformats.org/officeDocument/2006/relationships/slide" Target="slides/slide4.xml"/><Relationship Id="rId61" Type="http://schemas.openxmlformats.org/officeDocument/2006/relationships/font" Target="fonts/font5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3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1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4.fntdata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05.07.2024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Generative AI has experienced explosive growth over the past 18 months, with investments soaring to $25.2 billion in 2023. AI is projected to boost global GDP by up to 14% by 2030, equivalent to an additional $15.7 trillion.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2.svg"/><Relationship Id="rId4" Type="http://schemas.openxmlformats.org/officeDocument/2006/relationships/image" Target="../media/image5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1E2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8281851"/>
            <a:ext cx="6665735" cy="4898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40"/>
              </a:lnSpc>
            </a:pPr>
            <a:r>
              <a:rPr lang="en-US" sz="3031">
                <a:solidFill>
                  <a:srgbClr val="141E20"/>
                </a:solidFill>
                <a:latin typeface="Proxima Nova"/>
                <a:ea typeface="Proxima Nova"/>
                <a:cs typeface="Proxima Nova"/>
                <a:sym typeface="Proxima Nova"/>
              </a:rPr>
              <a:t>Global Growth Advisors</a:t>
            </a:r>
          </a:p>
        </p:txBody>
      </p:sp>
      <p:sp>
        <p:nvSpPr>
          <p:cNvPr id="3" name="Freeform 3"/>
          <p:cNvSpPr/>
          <p:nvPr/>
        </p:nvSpPr>
        <p:spPr>
          <a:xfrm>
            <a:off x="5270064" y="-1590951"/>
            <a:ext cx="13736816" cy="12098007"/>
          </a:xfrm>
          <a:custGeom>
            <a:avLst/>
            <a:gdLst/>
            <a:ahLst/>
            <a:cxnLst/>
            <a:rect l="l" t="t" r="r" b="b"/>
            <a:pathLst>
              <a:path w="13736816" h="12098007">
                <a:moveTo>
                  <a:pt x="0" y="0"/>
                </a:moveTo>
                <a:lnTo>
                  <a:pt x="13736817" y="0"/>
                </a:lnTo>
                <a:lnTo>
                  <a:pt x="13736817" y="12098007"/>
                </a:lnTo>
                <a:lnTo>
                  <a:pt x="0" y="120980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r="-86301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4692695" y="-1619986"/>
            <a:ext cx="13335628" cy="150028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15580"/>
              </a:lnSpc>
            </a:pPr>
            <a:r>
              <a:rPr lang="en-US" sz="105073">
                <a:solidFill>
                  <a:srgbClr val="D1E2E4"/>
                </a:solidFill>
                <a:latin typeface="Proxima Nova Condensed Bold"/>
                <a:ea typeface="Proxima Nova Condensed Bold"/>
                <a:cs typeface="Proxima Nova Condensed Bold"/>
                <a:sym typeface="Proxima Nova Condensed Bold"/>
              </a:rPr>
              <a:t>AI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1134792"/>
            <a:ext cx="16854725" cy="42418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000"/>
              </a:lnSpc>
            </a:pPr>
            <a:r>
              <a:rPr lang="en-US" sz="11000">
                <a:solidFill>
                  <a:srgbClr val="141E2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Impact of </a:t>
            </a:r>
            <a:r>
              <a:rPr lang="en-US" sz="11000">
                <a:solidFill>
                  <a:srgbClr val="5E17EB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U.S. AI Policies</a:t>
            </a:r>
            <a:r>
              <a:rPr lang="en-US" sz="11000">
                <a:solidFill>
                  <a:srgbClr val="141E2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 on Tech Industry </a:t>
            </a:r>
            <a:r>
              <a:rPr lang="en-US" sz="11000">
                <a:solidFill>
                  <a:srgbClr val="5E17EB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Investments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6021253"/>
            <a:ext cx="8115300" cy="5638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19"/>
              </a:lnSpc>
              <a:spcBef>
                <a:spcPct val="0"/>
              </a:spcBef>
            </a:pPr>
            <a:r>
              <a:rPr lang="en-US" sz="3299">
                <a:solidFill>
                  <a:srgbClr val="141E2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July 2024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7100178"/>
            <a:ext cx="811530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141E2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Kehan Li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1E2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476186" y="-1551100"/>
            <a:ext cx="13335628" cy="150028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5580"/>
              </a:lnSpc>
            </a:pPr>
            <a:r>
              <a:rPr lang="en-US" sz="105073">
                <a:solidFill>
                  <a:srgbClr val="DBE7E8"/>
                </a:solidFill>
                <a:latin typeface="Proxima Nova Condensed Bold"/>
                <a:ea typeface="Proxima Nova Condensed Bold"/>
                <a:cs typeface="Proxima Nova Condensed Bold"/>
                <a:sym typeface="Proxima Nova Condensed Bold"/>
              </a:rPr>
              <a:t>AI</a:t>
            </a:r>
          </a:p>
        </p:txBody>
      </p:sp>
      <p:sp>
        <p:nvSpPr>
          <p:cNvPr id="3" name="Freeform 3"/>
          <p:cNvSpPr/>
          <p:nvPr/>
        </p:nvSpPr>
        <p:spPr>
          <a:xfrm>
            <a:off x="10126237" y="-40039"/>
            <a:ext cx="8369274" cy="10327039"/>
          </a:xfrm>
          <a:custGeom>
            <a:avLst/>
            <a:gdLst/>
            <a:ahLst/>
            <a:cxnLst/>
            <a:rect l="l" t="t" r="r" b="b"/>
            <a:pathLst>
              <a:path w="8369274" h="10327039">
                <a:moveTo>
                  <a:pt x="0" y="0"/>
                </a:moveTo>
                <a:lnTo>
                  <a:pt x="8369274" y="0"/>
                </a:lnTo>
                <a:lnTo>
                  <a:pt x="8369274" y="10327039"/>
                </a:lnTo>
                <a:lnTo>
                  <a:pt x="0" y="1032703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9" r="-84876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0" y="717927"/>
            <a:ext cx="9592780" cy="1094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  <a:spcBef>
                <a:spcPct val="0"/>
              </a:spcBef>
            </a:pPr>
            <a:r>
              <a:rPr lang="en-US" sz="6399">
                <a:solidFill>
                  <a:srgbClr val="00000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Enhanced  </a:t>
            </a:r>
            <a:r>
              <a:rPr lang="en-US" sz="6399">
                <a:solidFill>
                  <a:srgbClr val="5E17EB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Efficiency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192540" y="3610365"/>
            <a:ext cx="7779651" cy="39976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54277" lvl="1" indent="-477139" algn="l">
              <a:lnSpc>
                <a:spcPts val="6187"/>
              </a:lnSpc>
              <a:buFont typeface="Arial"/>
              <a:buChar char="•"/>
            </a:pPr>
            <a:r>
              <a:rPr lang="en-US" sz="4419">
                <a:solidFill>
                  <a:srgbClr val="00000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AI tools like </a:t>
            </a:r>
            <a:r>
              <a:rPr lang="en-US" sz="4419">
                <a:solidFill>
                  <a:srgbClr val="5E17EB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virtual assistants</a:t>
            </a:r>
            <a:r>
              <a:rPr lang="en-US" sz="4419">
                <a:solidFill>
                  <a:srgbClr val="00000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 and chatbots</a:t>
            </a:r>
          </a:p>
          <a:p>
            <a:pPr algn="l">
              <a:lnSpc>
                <a:spcPts val="6187"/>
              </a:lnSpc>
            </a:pPr>
            <a:endParaRPr lang="en-US" sz="4419">
              <a:solidFill>
                <a:srgbClr val="000000"/>
              </a:solidFill>
              <a:latin typeface="Proxima Nova Bold"/>
              <a:ea typeface="Proxima Nova Bold"/>
              <a:cs typeface="Proxima Nova Bold"/>
              <a:sym typeface="Proxima Nova Bold"/>
            </a:endParaRPr>
          </a:p>
          <a:p>
            <a:pPr marL="1037034" lvl="1" indent="-518517" algn="l">
              <a:lnSpc>
                <a:spcPts val="6724"/>
              </a:lnSpc>
              <a:buFont typeface="Arial"/>
              <a:buChar char="•"/>
            </a:pPr>
            <a:r>
              <a:rPr lang="en-US" sz="4803">
                <a:solidFill>
                  <a:srgbClr val="00000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Streamlining daily </a:t>
            </a:r>
            <a:r>
              <a:rPr lang="en-US" sz="4803">
                <a:solidFill>
                  <a:srgbClr val="5E17EB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administrative tasks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1E2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476186" y="-1551100"/>
            <a:ext cx="13335628" cy="150028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5580"/>
              </a:lnSpc>
            </a:pPr>
            <a:r>
              <a:rPr lang="en-US" sz="105073">
                <a:solidFill>
                  <a:srgbClr val="DBE7E8"/>
                </a:solidFill>
                <a:latin typeface="Proxima Nova Condensed Bold"/>
                <a:ea typeface="Proxima Nova Condensed Bold"/>
                <a:cs typeface="Proxima Nova Condensed Bold"/>
                <a:sym typeface="Proxima Nova Condensed Bold"/>
              </a:rPr>
              <a:t>AI</a:t>
            </a:r>
          </a:p>
        </p:txBody>
      </p:sp>
      <p:sp>
        <p:nvSpPr>
          <p:cNvPr id="3" name="Freeform 3"/>
          <p:cNvSpPr/>
          <p:nvPr/>
        </p:nvSpPr>
        <p:spPr>
          <a:xfrm>
            <a:off x="10336777" y="0"/>
            <a:ext cx="7951223" cy="10287000"/>
          </a:xfrm>
          <a:custGeom>
            <a:avLst/>
            <a:gdLst/>
            <a:ahLst/>
            <a:cxnLst/>
            <a:rect l="l" t="t" r="r" b="b"/>
            <a:pathLst>
              <a:path w="7951223" h="10287000">
                <a:moveTo>
                  <a:pt x="0" y="0"/>
                </a:moveTo>
                <a:lnTo>
                  <a:pt x="7951223" y="0"/>
                </a:lnTo>
                <a:lnTo>
                  <a:pt x="7951223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8863" r="-51539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0" y="717927"/>
            <a:ext cx="9592780" cy="1094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  <a:spcBef>
                <a:spcPct val="0"/>
              </a:spcBef>
            </a:pPr>
            <a:r>
              <a:rPr lang="en-US" sz="6399">
                <a:solidFill>
                  <a:srgbClr val="00000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Improved </a:t>
            </a:r>
            <a:r>
              <a:rPr lang="en-US" sz="6399">
                <a:solidFill>
                  <a:srgbClr val="5E17EB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Supply Chain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26890" y="3092498"/>
            <a:ext cx="8739000" cy="69042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32332" lvl="1" indent="-466166" algn="l">
              <a:lnSpc>
                <a:spcPts val="6045"/>
              </a:lnSpc>
              <a:buFont typeface="Arial"/>
              <a:buChar char="•"/>
            </a:pPr>
            <a:r>
              <a:rPr lang="en-US" sz="4318">
                <a:solidFill>
                  <a:srgbClr val="00000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AI-driven supply </a:t>
            </a:r>
            <a:r>
              <a:rPr lang="en-US" sz="4318">
                <a:solidFill>
                  <a:srgbClr val="5E17EB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chain systems</a:t>
            </a:r>
          </a:p>
          <a:p>
            <a:pPr algn="l">
              <a:lnSpc>
                <a:spcPts val="6045"/>
              </a:lnSpc>
            </a:pPr>
            <a:endParaRPr lang="en-US" sz="4318">
              <a:solidFill>
                <a:srgbClr val="5E17EB"/>
              </a:solidFill>
              <a:latin typeface="Proxima Nova Bold"/>
              <a:ea typeface="Proxima Nova Bold"/>
              <a:cs typeface="Proxima Nova Bold"/>
              <a:sym typeface="Proxima Nova Bold"/>
            </a:endParaRPr>
          </a:p>
          <a:p>
            <a:pPr marL="932332" lvl="1" indent="-466166" algn="l">
              <a:lnSpc>
                <a:spcPts val="6045"/>
              </a:lnSpc>
              <a:buFont typeface="Arial"/>
              <a:buChar char="•"/>
            </a:pPr>
            <a:r>
              <a:rPr lang="en-US" sz="4318">
                <a:solidFill>
                  <a:srgbClr val="5E17EB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Predicting</a:t>
            </a:r>
            <a:r>
              <a:rPr lang="en-US" sz="4318">
                <a:solidFill>
                  <a:srgbClr val="00000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 and </a:t>
            </a:r>
            <a:r>
              <a:rPr lang="en-US" sz="4318">
                <a:solidFill>
                  <a:srgbClr val="5E17EB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resolving</a:t>
            </a:r>
            <a:r>
              <a:rPr lang="en-US" sz="4318">
                <a:solidFill>
                  <a:srgbClr val="00000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 potential problems</a:t>
            </a:r>
          </a:p>
          <a:p>
            <a:pPr algn="l">
              <a:lnSpc>
                <a:spcPts val="6045"/>
              </a:lnSpc>
            </a:pPr>
            <a:endParaRPr lang="en-US" sz="4318">
              <a:solidFill>
                <a:srgbClr val="000000"/>
              </a:solidFill>
              <a:latin typeface="Proxima Nova Bold"/>
              <a:ea typeface="Proxima Nova Bold"/>
              <a:cs typeface="Proxima Nova Bold"/>
              <a:sym typeface="Proxima Nova Bold"/>
            </a:endParaRPr>
          </a:p>
          <a:p>
            <a:pPr marL="932332" lvl="1" indent="-466166" algn="l">
              <a:lnSpc>
                <a:spcPts val="6045"/>
              </a:lnSpc>
              <a:buFont typeface="Arial"/>
              <a:buChar char="•"/>
            </a:pPr>
            <a:r>
              <a:rPr lang="en-US" sz="4318">
                <a:solidFill>
                  <a:srgbClr val="00000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Example: </a:t>
            </a:r>
            <a:r>
              <a:rPr lang="en-US" sz="4318">
                <a:solidFill>
                  <a:srgbClr val="5E17EB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AI </a:t>
            </a:r>
            <a:r>
              <a:rPr lang="en-US" sz="4318">
                <a:solidFill>
                  <a:srgbClr val="00000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and</a:t>
            </a:r>
            <a:r>
              <a:rPr lang="en-US" sz="4318">
                <a:solidFill>
                  <a:srgbClr val="5E17EB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 data analytics</a:t>
            </a:r>
            <a:r>
              <a:rPr lang="en-US" sz="4318">
                <a:solidFill>
                  <a:srgbClr val="00000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 for stock shortages and transportation delays</a:t>
            </a:r>
          </a:p>
          <a:p>
            <a:pPr algn="l">
              <a:lnSpc>
                <a:spcPts val="6569"/>
              </a:lnSpc>
            </a:pPr>
            <a:endParaRPr lang="en-US" sz="4318">
              <a:solidFill>
                <a:srgbClr val="000000"/>
              </a:solidFill>
              <a:latin typeface="Proxima Nova Bold"/>
              <a:ea typeface="Proxima Nova Bold"/>
              <a:cs typeface="Proxima Nova Bold"/>
              <a:sym typeface="Proxima Nova Bold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1E2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476186" y="-1551100"/>
            <a:ext cx="13335628" cy="150028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5580"/>
              </a:lnSpc>
            </a:pPr>
            <a:r>
              <a:rPr lang="en-US" sz="105073">
                <a:solidFill>
                  <a:srgbClr val="DBE7E8"/>
                </a:solidFill>
                <a:latin typeface="Proxima Nova Condensed Bold"/>
                <a:ea typeface="Proxima Nova Condensed Bold"/>
                <a:cs typeface="Proxima Nova Condensed Bold"/>
                <a:sym typeface="Proxima Nova Condensed Bold"/>
              </a:rPr>
              <a:t>AI</a:t>
            </a:r>
          </a:p>
        </p:txBody>
      </p:sp>
      <p:sp>
        <p:nvSpPr>
          <p:cNvPr id="3" name="Freeform 3"/>
          <p:cNvSpPr/>
          <p:nvPr/>
        </p:nvSpPr>
        <p:spPr>
          <a:xfrm>
            <a:off x="9422238" y="-552164"/>
            <a:ext cx="8865762" cy="10839164"/>
          </a:xfrm>
          <a:custGeom>
            <a:avLst/>
            <a:gdLst/>
            <a:ahLst/>
            <a:cxnLst/>
            <a:rect l="l" t="t" r="r" b="b"/>
            <a:pathLst>
              <a:path w="8865762" h="10839164">
                <a:moveTo>
                  <a:pt x="0" y="0"/>
                </a:moveTo>
                <a:lnTo>
                  <a:pt x="8865762" y="0"/>
                </a:lnTo>
                <a:lnTo>
                  <a:pt x="8865762" y="10839164"/>
                </a:lnTo>
                <a:lnTo>
                  <a:pt x="0" y="108391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7348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0" y="656359"/>
            <a:ext cx="9592780" cy="2228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  <a:spcBef>
                <a:spcPct val="0"/>
              </a:spcBef>
            </a:pPr>
            <a:r>
              <a:rPr lang="en-US" sz="6399">
                <a:solidFill>
                  <a:srgbClr val="5E17EB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Personalized </a:t>
            </a:r>
            <a:r>
              <a:rPr lang="en-US" sz="6399">
                <a:solidFill>
                  <a:srgbClr val="00000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Products and Services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70031" y="3231811"/>
            <a:ext cx="8052719" cy="70551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54277" lvl="1" indent="-477139" algn="l">
              <a:lnSpc>
                <a:spcPts val="6187"/>
              </a:lnSpc>
              <a:buFont typeface="Arial"/>
              <a:buChar char="•"/>
            </a:pPr>
            <a:r>
              <a:rPr lang="en-US" sz="4419">
                <a:solidFill>
                  <a:srgbClr val="5E17EB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Enhanced</a:t>
            </a:r>
            <a:r>
              <a:rPr lang="en-US" sz="4419">
                <a:solidFill>
                  <a:srgbClr val="00000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 product </a:t>
            </a:r>
            <a:r>
              <a:rPr lang="en-US" sz="4419">
                <a:solidFill>
                  <a:srgbClr val="5E17EB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personalization</a:t>
            </a:r>
          </a:p>
          <a:p>
            <a:pPr algn="l">
              <a:lnSpc>
                <a:spcPts val="6187"/>
              </a:lnSpc>
            </a:pPr>
            <a:endParaRPr lang="en-US" sz="4419">
              <a:solidFill>
                <a:srgbClr val="5E17EB"/>
              </a:solidFill>
              <a:latin typeface="Proxima Nova Bold"/>
              <a:ea typeface="Proxima Nova Bold"/>
              <a:cs typeface="Proxima Nova Bold"/>
              <a:sym typeface="Proxima Nova Bold"/>
            </a:endParaRPr>
          </a:p>
          <a:p>
            <a:pPr marL="954277" lvl="1" indent="-477139" algn="l">
              <a:lnSpc>
                <a:spcPts val="6187"/>
              </a:lnSpc>
              <a:buFont typeface="Arial"/>
              <a:buChar char="•"/>
            </a:pPr>
            <a:r>
              <a:rPr lang="en-US" sz="4419">
                <a:solidFill>
                  <a:srgbClr val="00000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Meeting </a:t>
            </a:r>
            <a:r>
              <a:rPr lang="en-US" sz="4419">
                <a:solidFill>
                  <a:srgbClr val="5E17EB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consumer needs</a:t>
            </a:r>
          </a:p>
          <a:p>
            <a:pPr algn="l">
              <a:lnSpc>
                <a:spcPts val="6187"/>
              </a:lnSpc>
            </a:pPr>
            <a:endParaRPr lang="en-US" sz="4419">
              <a:solidFill>
                <a:srgbClr val="5E17EB"/>
              </a:solidFill>
              <a:latin typeface="Proxima Nova Bold"/>
              <a:ea typeface="Proxima Nova Bold"/>
              <a:cs typeface="Proxima Nova Bold"/>
              <a:sym typeface="Proxima Nova Bold"/>
            </a:endParaRPr>
          </a:p>
          <a:p>
            <a:pPr marL="954277" lvl="1" indent="-477139" algn="l">
              <a:lnSpc>
                <a:spcPts val="6187"/>
              </a:lnSpc>
              <a:buFont typeface="Arial"/>
              <a:buChar char="•"/>
            </a:pPr>
            <a:r>
              <a:rPr lang="en-US" sz="4419">
                <a:solidFill>
                  <a:srgbClr val="00000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Example: Frito-Lay's rapid launch of an e-commerce platform</a:t>
            </a:r>
          </a:p>
          <a:p>
            <a:pPr algn="l">
              <a:lnSpc>
                <a:spcPts val="6724"/>
              </a:lnSpc>
            </a:pPr>
            <a:endParaRPr lang="en-US" sz="4419">
              <a:solidFill>
                <a:srgbClr val="000000"/>
              </a:solidFill>
              <a:latin typeface="Proxima Nova Bold"/>
              <a:ea typeface="Proxima Nova Bold"/>
              <a:cs typeface="Proxima Nova Bold"/>
              <a:sym typeface="Proxima Nova Bold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1E2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767101"/>
            <a:ext cx="16230600" cy="103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  <a:spcBef>
                <a:spcPct val="0"/>
              </a:spcBef>
            </a:pPr>
            <a:r>
              <a:rPr lang="en-US" sz="6000">
                <a:solidFill>
                  <a:srgbClr val="141E2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AI's Strategic Importance for Tech Companies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3214519" y="3416159"/>
            <a:ext cx="4143645" cy="24895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454"/>
              </a:lnSpc>
            </a:pPr>
            <a:r>
              <a:rPr lang="en-US" sz="14610">
                <a:solidFill>
                  <a:srgbClr val="5E17E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65%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1082236" y="3416159"/>
            <a:ext cx="4143645" cy="24895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454"/>
              </a:lnSpc>
            </a:pPr>
            <a:r>
              <a:rPr lang="en-US" sz="14610">
                <a:solidFill>
                  <a:srgbClr val="5E17E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75%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230765" y="7296215"/>
            <a:ext cx="7683612" cy="14500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81"/>
              </a:lnSpc>
              <a:spcBef>
                <a:spcPct val="0"/>
              </a:spcBef>
            </a:pPr>
            <a:r>
              <a:rPr lang="en-US" sz="4447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Organizations are regularly using generative AI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144000" y="7296215"/>
            <a:ext cx="7683612" cy="21842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81"/>
              </a:lnSpc>
              <a:spcBef>
                <a:spcPct val="0"/>
              </a:spcBef>
            </a:pPr>
            <a:r>
              <a:rPr lang="en-US" sz="4447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Generative AI will lead to significant or disruptive change in their industries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9423297"/>
            <a:ext cx="16779731" cy="448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40"/>
              </a:lnSpc>
              <a:spcBef>
                <a:spcPct val="0"/>
              </a:spcBef>
            </a:pPr>
            <a:r>
              <a:rPr lang="en-US" sz="2600" spc="52">
                <a:solidFill>
                  <a:srgbClr val="000000"/>
                </a:solidFill>
                <a:latin typeface="Proxima Nova Italics"/>
                <a:ea typeface="Proxima Nova Italics"/>
                <a:cs typeface="Proxima Nova Italics"/>
                <a:sym typeface="Proxima Nova Italics"/>
              </a:rPr>
              <a:t>Source: McKinsey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1E2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476186" y="-1619986"/>
            <a:ext cx="13335628" cy="150028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5580"/>
              </a:lnSpc>
            </a:pPr>
            <a:r>
              <a:rPr lang="en-US" sz="105073">
                <a:solidFill>
                  <a:srgbClr val="DBE7E8"/>
                </a:solidFill>
                <a:latin typeface="Proxima Nova Condensed Bold"/>
                <a:ea typeface="Proxima Nova Condensed Bold"/>
                <a:cs typeface="Proxima Nova Condensed Bold"/>
                <a:sym typeface="Proxima Nova Condensed Bold"/>
              </a:rPr>
              <a:t>AI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2476186" y="2834005"/>
            <a:ext cx="13335628" cy="4495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  <a:spcBef>
                <a:spcPct val="0"/>
              </a:spcBef>
            </a:pPr>
            <a:r>
              <a:rPr lang="en-US" sz="6399">
                <a:solidFill>
                  <a:srgbClr val="5E17EB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Early adopters</a:t>
            </a:r>
            <a:r>
              <a:rPr lang="en-US" sz="6399">
                <a:solidFill>
                  <a:srgbClr val="141E2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 of generative AI are already seeing notable business gains, with some attributing over </a:t>
            </a:r>
            <a:r>
              <a:rPr lang="en-US" sz="6399">
                <a:solidFill>
                  <a:srgbClr val="5E17EB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10</a:t>
            </a:r>
            <a:r>
              <a:rPr lang="en-US" sz="6399">
                <a:solidFill>
                  <a:srgbClr val="141E2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% of their EBIT to AI use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1E2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98398" y="-45112"/>
            <a:ext cx="21532506" cy="10705963"/>
          </a:xfrm>
          <a:custGeom>
            <a:avLst/>
            <a:gdLst/>
            <a:ahLst/>
            <a:cxnLst/>
            <a:rect l="l" t="t" r="r" b="b"/>
            <a:pathLst>
              <a:path w="21532506" h="10705963">
                <a:moveTo>
                  <a:pt x="0" y="0"/>
                </a:moveTo>
                <a:lnTo>
                  <a:pt x="21532506" y="0"/>
                </a:lnTo>
                <a:lnTo>
                  <a:pt x="21532506" y="10705962"/>
                </a:lnTo>
                <a:lnTo>
                  <a:pt x="0" y="107059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2457" t="-35562" r="-65391" b="-24024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476186" y="-1619986"/>
            <a:ext cx="13335628" cy="150028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5580"/>
              </a:lnSpc>
            </a:pPr>
            <a:r>
              <a:rPr lang="en-US" sz="105073">
                <a:solidFill>
                  <a:srgbClr val="D1E2E4"/>
                </a:solidFill>
                <a:latin typeface="Proxima Nova Condensed Bold"/>
                <a:ea typeface="Proxima Nova Condensed Bold"/>
                <a:cs typeface="Proxima Nova Condensed Bold"/>
                <a:sym typeface="Proxima Nova Condensed Bold"/>
              </a:rPr>
              <a:t>AI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715797" y="4590097"/>
            <a:ext cx="12856407" cy="1192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40"/>
              </a:lnSpc>
            </a:pPr>
            <a:r>
              <a:rPr lang="en-US" sz="8400" spc="252">
                <a:solidFill>
                  <a:srgbClr val="141E2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U.S.  </a:t>
            </a:r>
            <a:r>
              <a:rPr lang="en-US" sz="8400" spc="252">
                <a:solidFill>
                  <a:srgbClr val="5E17EB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AI POLICIES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1E2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061684" y="-13072"/>
            <a:ext cx="11945196" cy="10520128"/>
          </a:xfrm>
          <a:custGeom>
            <a:avLst/>
            <a:gdLst/>
            <a:ahLst/>
            <a:cxnLst/>
            <a:rect l="l" t="t" r="r" b="b"/>
            <a:pathLst>
              <a:path w="11945196" h="10520128">
                <a:moveTo>
                  <a:pt x="0" y="0"/>
                </a:moveTo>
                <a:lnTo>
                  <a:pt x="11945197" y="0"/>
                </a:lnTo>
                <a:lnTo>
                  <a:pt x="11945197" y="10520128"/>
                </a:lnTo>
                <a:lnTo>
                  <a:pt x="0" y="105201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r="-86301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5292804" y="502197"/>
            <a:ext cx="7741478" cy="9282606"/>
          </a:xfrm>
          <a:custGeom>
            <a:avLst/>
            <a:gdLst/>
            <a:ahLst/>
            <a:cxnLst/>
            <a:rect l="l" t="t" r="r" b="b"/>
            <a:pathLst>
              <a:path w="7741478" h="9282606">
                <a:moveTo>
                  <a:pt x="0" y="0"/>
                </a:moveTo>
                <a:lnTo>
                  <a:pt x="7741479" y="0"/>
                </a:lnTo>
                <a:lnTo>
                  <a:pt x="7741479" y="9282606"/>
                </a:lnTo>
                <a:lnTo>
                  <a:pt x="0" y="928260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1E2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061684" y="-13072"/>
            <a:ext cx="11945196" cy="10520128"/>
          </a:xfrm>
          <a:custGeom>
            <a:avLst/>
            <a:gdLst/>
            <a:ahLst/>
            <a:cxnLst/>
            <a:rect l="l" t="t" r="r" b="b"/>
            <a:pathLst>
              <a:path w="11945196" h="10520128">
                <a:moveTo>
                  <a:pt x="0" y="0"/>
                </a:moveTo>
                <a:lnTo>
                  <a:pt x="11945197" y="0"/>
                </a:lnTo>
                <a:lnTo>
                  <a:pt x="11945197" y="10520128"/>
                </a:lnTo>
                <a:lnTo>
                  <a:pt x="0" y="105201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r="-86301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764514" y="1123177"/>
            <a:ext cx="2311371" cy="1643963"/>
          </a:xfrm>
          <a:custGeom>
            <a:avLst/>
            <a:gdLst/>
            <a:ahLst/>
            <a:cxnLst/>
            <a:rect l="l" t="t" r="r" b="b"/>
            <a:pathLst>
              <a:path w="2311371" h="1643963">
                <a:moveTo>
                  <a:pt x="0" y="0"/>
                </a:moveTo>
                <a:lnTo>
                  <a:pt x="2311371" y="0"/>
                </a:lnTo>
                <a:lnTo>
                  <a:pt x="2311371" y="1643962"/>
                </a:lnTo>
                <a:lnTo>
                  <a:pt x="0" y="16439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885252" y="3033585"/>
            <a:ext cx="16374048" cy="51200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39"/>
              </a:lnSpc>
              <a:spcBef>
                <a:spcPct val="0"/>
              </a:spcBef>
            </a:pPr>
            <a:endParaRPr/>
          </a:p>
          <a:p>
            <a:pPr algn="l">
              <a:lnSpc>
                <a:spcPts val="4539"/>
              </a:lnSpc>
            </a:pPr>
            <a:endParaRPr/>
          </a:p>
          <a:p>
            <a:pPr marL="700040" lvl="1" indent="-350020" algn="l">
              <a:lnSpc>
                <a:spcPts val="4539"/>
              </a:lnSpc>
              <a:buFont typeface="Arial"/>
              <a:buChar char="•"/>
            </a:pPr>
            <a:r>
              <a:rPr lang="en-US" sz="3242">
                <a:solidFill>
                  <a:srgbClr val="00000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Core Capabilities: </a:t>
            </a:r>
            <a:r>
              <a:rPr lang="en-US" sz="3242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Focus on AI fundamentals like</a:t>
            </a:r>
            <a:r>
              <a:rPr lang="en-US" sz="3242">
                <a:solidFill>
                  <a:srgbClr val="00000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 </a:t>
            </a:r>
            <a:r>
              <a:rPr lang="en-US" sz="3242">
                <a:solidFill>
                  <a:srgbClr val="5E17EB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perception, learning</a:t>
            </a:r>
            <a:r>
              <a:rPr lang="en-US" sz="3242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, and </a:t>
            </a:r>
            <a:r>
              <a:rPr lang="en-US" sz="3242">
                <a:solidFill>
                  <a:srgbClr val="5E17EB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reasoning</a:t>
            </a:r>
            <a:r>
              <a:rPr lang="en-US" sz="3242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.</a:t>
            </a:r>
          </a:p>
          <a:p>
            <a:pPr marL="700040" lvl="1" indent="-350020" algn="l">
              <a:lnSpc>
                <a:spcPts val="4539"/>
              </a:lnSpc>
              <a:buFont typeface="Arial"/>
              <a:buChar char="•"/>
            </a:pPr>
            <a:r>
              <a:rPr lang="en-US" sz="3242">
                <a:solidFill>
                  <a:srgbClr val="00000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Usability and Reliability: </a:t>
            </a:r>
            <a:r>
              <a:rPr lang="en-US" sz="3242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Ensure AI technologies are </a:t>
            </a:r>
            <a:r>
              <a:rPr lang="en-US" sz="3242">
                <a:solidFill>
                  <a:srgbClr val="5E17EB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user-friendly</a:t>
            </a:r>
            <a:r>
              <a:rPr lang="en-US" sz="3242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and</a:t>
            </a:r>
            <a:r>
              <a:rPr lang="en-US" sz="3242">
                <a:solidFill>
                  <a:srgbClr val="5E17EB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sz="3242">
                <a:solidFill>
                  <a:srgbClr val="5E17EB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reliable</a:t>
            </a:r>
            <a:r>
              <a:rPr lang="en-US" sz="3242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.</a:t>
            </a:r>
          </a:p>
          <a:p>
            <a:pPr marL="700040" lvl="1" indent="-350020" algn="l">
              <a:lnSpc>
                <a:spcPts val="4539"/>
              </a:lnSpc>
              <a:buFont typeface="Arial"/>
              <a:buChar char="•"/>
            </a:pPr>
            <a:r>
              <a:rPr lang="en-US" sz="3242">
                <a:solidFill>
                  <a:srgbClr val="00000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Risk Management: </a:t>
            </a:r>
            <a:r>
              <a:rPr lang="en-US" sz="3242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Develop strategies to </a:t>
            </a:r>
            <a:r>
              <a:rPr lang="en-US" sz="3242">
                <a:solidFill>
                  <a:srgbClr val="5E17EB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manage risks</a:t>
            </a:r>
            <a:r>
              <a:rPr lang="en-US" sz="3242">
                <a:solidFill>
                  <a:srgbClr val="00000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 </a:t>
            </a:r>
            <a:r>
              <a:rPr lang="en-US" sz="3242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associated with generative AI.</a:t>
            </a:r>
          </a:p>
          <a:p>
            <a:pPr marL="700040" lvl="1" indent="-350020" algn="l">
              <a:lnSpc>
                <a:spcPts val="4539"/>
              </a:lnSpc>
              <a:buFont typeface="Arial"/>
              <a:buChar char="•"/>
            </a:pPr>
            <a:r>
              <a:rPr lang="en-US" sz="3242">
                <a:solidFill>
                  <a:srgbClr val="00000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Funding: </a:t>
            </a:r>
            <a:r>
              <a:rPr lang="en-US" sz="3242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The "</a:t>
            </a:r>
            <a:r>
              <a:rPr lang="en-US" sz="3242">
                <a:solidFill>
                  <a:srgbClr val="5E17EB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2022 CHIPS and Science Act</a:t>
            </a:r>
            <a:r>
              <a:rPr lang="en-US" sz="3242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" provides substantial support.</a:t>
            </a:r>
          </a:p>
          <a:p>
            <a:pPr algn="l">
              <a:lnSpc>
                <a:spcPts val="4539"/>
              </a:lnSpc>
            </a:pPr>
            <a:endParaRPr lang="en-US" sz="3242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algn="l">
              <a:lnSpc>
                <a:spcPts val="4539"/>
              </a:lnSpc>
            </a:pPr>
            <a:r>
              <a:rPr lang="en-US" sz="3242">
                <a:solidFill>
                  <a:srgbClr val="00000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Core Insight: </a:t>
            </a:r>
            <a:r>
              <a:rPr lang="en-US" sz="3242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Ensures </a:t>
            </a:r>
            <a:r>
              <a:rPr lang="en-US" sz="3242">
                <a:solidFill>
                  <a:srgbClr val="5E17EB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continuous innovation</a:t>
            </a:r>
            <a:r>
              <a:rPr lang="en-US" sz="3242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, enhancing tech companies' competitive advantage.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250948" y="1335876"/>
            <a:ext cx="14008352" cy="1094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  <a:spcBef>
                <a:spcPct val="0"/>
              </a:spcBef>
            </a:pPr>
            <a:r>
              <a:rPr lang="en-US" sz="6399">
                <a:solidFill>
                  <a:srgbClr val="00000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Long-term Investment in AI Research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1E2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061684" y="-13072"/>
            <a:ext cx="11945196" cy="10520128"/>
          </a:xfrm>
          <a:custGeom>
            <a:avLst/>
            <a:gdLst/>
            <a:ahLst/>
            <a:cxnLst/>
            <a:rect l="l" t="t" r="r" b="b"/>
            <a:pathLst>
              <a:path w="11945196" h="10520128">
                <a:moveTo>
                  <a:pt x="0" y="0"/>
                </a:moveTo>
                <a:lnTo>
                  <a:pt x="11945197" y="0"/>
                </a:lnTo>
                <a:lnTo>
                  <a:pt x="11945197" y="10520128"/>
                </a:lnTo>
                <a:lnTo>
                  <a:pt x="0" y="105201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r="-86301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2904498"/>
            <a:ext cx="16593963" cy="58621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77"/>
              </a:lnSpc>
              <a:spcBef>
                <a:spcPct val="0"/>
              </a:spcBef>
            </a:pPr>
            <a:endParaRPr/>
          </a:p>
          <a:p>
            <a:pPr algn="l">
              <a:lnSpc>
                <a:spcPts val="4677"/>
              </a:lnSpc>
            </a:pPr>
            <a:endParaRPr/>
          </a:p>
          <a:p>
            <a:pPr marL="721374" lvl="1" indent="-360687" algn="l">
              <a:lnSpc>
                <a:spcPts val="4677"/>
              </a:lnSpc>
              <a:buFont typeface="Arial"/>
              <a:buChar char="•"/>
            </a:pPr>
            <a:r>
              <a:rPr lang="en-US" sz="3341">
                <a:solidFill>
                  <a:srgbClr val="00000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Human-AI Teams: </a:t>
            </a:r>
            <a:r>
              <a:rPr lang="en-US" sz="3341">
                <a:solidFill>
                  <a:srgbClr val="5E17EB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Improve understanding</a:t>
            </a:r>
            <a:r>
              <a:rPr lang="en-US" sz="334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and </a:t>
            </a:r>
            <a:r>
              <a:rPr lang="en-US" sz="3341">
                <a:solidFill>
                  <a:srgbClr val="5E17EB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efficiency</a:t>
            </a:r>
            <a:r>
              <a:rPr lang="en-US" sz="334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of human-AI collaboration.</a:t>
            </a:r>
          </a:p>
          <a:p>
            <a:pPr marL="721374" lvl="1" indent="-360687" algn="l">
              <a:lnSpc>
                <a:spcPts val="4677"/>
              </a:lnSpc>
              <a:buFont typeface="Arial"/>
              <a:buChar char="•"/>
            </a:pPr>
            <a:r>
              <a:rPr lang="en-US" sz="3341">
                <a:solidFill>
                  <a:srgbClr val="00000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Team Attributes:</a:t>
            </a:r>
            <a:r>
              <a:rPr lang="en-US" sz="334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sz="3341">
                <a:solidFill>
                  <a:srgbClr val="5E17EB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Identify key attributes</a:t>
            </a:r>
            <a:r>
              <a:rPr lang="en-US" sz="334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for successful collaboration.</a:t>
            </a:r>
          </a:p>
          <a:p>
            <a:pPr marL="721374" lvl="1" indent="-360687" algn="l">
              <a:lnSpc>
                <a:spcPts val="4677"/>
              </a:lnSpc>
              <a:buFont typeface="Arial"/>
              <a:buChar char="•"/>
            </a:pPr>
            <a:r>
              <a:rPr lang="en-US" sz="3341">
                <a:solidFill>
                  <a:srgbClr val="00000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Performance Evaluation: </a:t>
            </a:r>
            <a:r>
              <a:rPr lang="en-US" sz="3341">
                <a:solidFill>
                  <a:srgbClr val="5E17EB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Create standards</a:t>
            </a:r>
            <a:r>
              <a:rPr lang="en-US" sz="334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to measure AI efficiency in teams.</a:t>
            </a:r>
          </a:p>
          <a:p>
            <a:pPr marL="721374" lvl="1" indent="-360687" algn="l">
              <a:lnSpc>
                <a:spcPts val="4677"/>
              </a:lnSpc>
              <a:buFont typeface="Arial"/>
              <a:buChar char="•"/>
            </a:pPr>
            <a:r>
              <a:rPr lang="en-US" sz="3341">
                <a:solidFill>
                  <a:srgbClr val="00000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Incentives: </a:t>
            </a:r>
            <a:r>
              <a:rPr lang="en-US" sz="3341">
                <a:solidFill>
                  <a:srgbClr val="5E17EB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Support R&amp;D</a:t>
            </a:r>
            <a:r>
              <a:rPr lang="en-US" sz="334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in </a:t>
            </a:r>
            <a:r>
              <a:rPr lang="en-US" sz="3341">
                <a:solidFill>
                  <a:srgbClr val="5E17EB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human-AI collaboration</a:t>
            </a:r>
            <a:r>
              <a:rPr lang="en-US" sz="334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technologies.</a:t>
            </a:r>
          </a:p>
          <a:p>
            <a:pPr algn="l">
              <a:lnSpc>
                <a:spcPts val="4677"/>
              </a:lnSpc>
            </a:pPr>
            <a:endParaRPr lang="en-US" sz="3341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algn="l">
              <a:lnSpc>
                <a:spcPts val="4677"/>
              </a:lnSpc>
            </a:pPr>
            <a:r>
              <a:rPr lang="en-US" sz="3341">
                <a:solidFill>
                  <a:srgbClr val="00000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Core Insight: </a:t>
            </a:r>
            <a:r>
              <a:rPr lang="en-US" sz="334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Focus on companies </a:t>
            </a:r>
            <a:r>
              <a:rPr lang="en-US" sz="3341">
                <a:solidFill>
                  <a:srgbClr val="5E17EB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enhancing</a:t>
            </a:r>
            <a:r>
              <a:rPr lang="en-US" sz="334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sz="3341">
                <a:solidFill>
                  <a:srgbClr val="5E17EB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human-AI collaboration </a:t>
            </a:r>
            <a:r>
              <a:rPr lang="en-US" sz="334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for higher efficiency and productivity gains.</a:t>
            </a:r>
          </a:p>
          <a:p>
            <a:pPr algn="l">
              <a:lnSpc>
                <a:spcPts val="4677"/>
              </a:lnSpc>
            </a:pPr>
            <a:endParaRPr lang="en-US" sz="3341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1219847" y="710928"/>
            <a:ext cx="2161359" cy="2260245"/>
          </a:xfrm>
          <a:custGeom>
            <a:avLst/>
            <a:gdLst/>
            <a:ahLst/>
            <a:cxnLst/>
            <a:rect l="l" t="t" r="r" b="b"/>
            <a:pathLst>
              <a:path w="2161359" h="2260245">
                <a:moveTo>
                  <a:pt x="0" y="0"/>
                </a:moveTo>
                <a:lnTo>
                  <a:pt x="2161359" y="0"/>
                </a:lnTo>
                <a:lnTo>
                  <a:pt x="2161359" y="2260245"/>
                </a:lnTo>
                <a:lnTo>
                  <a:pt x="0" y="226024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3998462" y="1308412"/>
            <a:ext cx="14289538" cy="1094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959"/>
              </a:lnSpc>
              <a:spcBef>
                <a:spcPct val="0"/>
              </a:spcBef>
            </a:pPr>
            <a:r>
              <a:rPr lang="en-US" sz="6399">
                <a:solidFill>
                  <a:srgbClr val="00000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Human-AI Collaboration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1E2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061684" y="-13072"/>
            <a:ext cx="11945196" cy="10520128"/>
          </a:xfrm>
          <a:custGeom>
            <a:avLst/>
            <a:gdLst/>
            <a:ahLst/>
            <a:cxnLst/>
            <a:rect l="l" t="t" r="r" b="b"/>
            <a:pathLst>
              <a:path w="11945196" h="10520128">
                <a:moveTo>
                  <a:pt x="0" y="0"/>
                </a:moveTo>
                <a:lnTo>
                  <a:pt x="11945197" y="0"/>
                </a:lnTo>
                <a:lnTo>
                  <a:pt x="11945197" y="10520128"/>
                </a:lnTo>
                <a:lnTo>
                  <a:pt x="0" y="105201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r="-86301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833585" y="953330"/>
            <a:ext cx="2124439" cy="2050083"/>
          </a:xfrm>
          <a:custGeom>
            <a:avLst/>
            <a:gdLst/>
            <a:ahLst/>
            <a:cxnLst/>
            <a:rect l="l" t="t" r="r" b="b"/>
            <a:pathLst>
              <a:path w="2124439" h="2050083">
                <a:moveTo>
                  <a:pt x="0" y="0"/>
                </a:moveTo>
                <a:lnTo>
                  <a:pt x="2124438" y="0"/>
                </a:lnTo>
                <a:lnTo>
                  <a:pt x="2124438" y="2050084"/>
                </a:lnTo>
                <a:lnTo>
                  <a:pt x="0" y="205008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833585" y="3915171"/>
            <a:ext cx="17752843" cy="58543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20402" lvl="1" indent="-360201" algn="l">
              <a:lnSpc>
                <a:spcPts val="4671"/>
              </a:lnSpc>
              <a:buFont typeface="Arial"/>
              <a:buChar char="•"/>
            </a:pPr>
            <a:r>
              <a:rPr lang="en-US" sz="3336">
                <a:solidFill>
                  <a:srgbClr val="00000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Core Value Protection: </a:t>
            </a:r>
            <a:r>
              <a:rPr lang="en-US" sz="3336">
                <a:solidFill>
                  <a:srgbClr val="5E17EB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Promote fairness</a:t>
            </a:r>
            <a:r>
              <a:rPr lang="en-US" sz="3336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and </a:t>
            </a:r>
            <a:r>
              <a:rPr lang="en-US" sz="3336">
                <a:solidFill>
                  <a:srgbClr val="5E17EB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justice</a:t>
            </a:r>
            <a:r>
              <a:rPr lang="en-US" sz="3336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in AI.</a:t>
            </a:r>
          </a:p>
          <a:p>
            <a:pPr marL="720402" lvl="1" indent="-360201" algn="l">
              <a:lnSpc>
                <a:spcPts val="4671"/>
              </a:lnSpc>
              <a:buFont typeface="Arial"/>
              <a:buChar char="•"/>
            </a:pPr>
            <a:r>
              <a:rPr lang="en-US" sz="3336">
                <a:solidFill>
                  <a:srgbClr val="00000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Transparency and Privacy: </a:t>
            </a:r>
            <a:r>
              <a:rPr lang="en-US" sz="3336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Ensure AI systems are </a:t>
            </a:r>
            <a:r>
              <a:rPr lang="en-US" sz="3336">
                <a:solidFill>
                  <a:srgbClr val="5E17EB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transparent and protect privacy</a:t>
            </a:r>
            <a:r>
              <a:rPr lang="en-US" sz="3336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.</a:t>
            </a:r>
          </a:p>
          <a:p>
            <a:pPr marL="720402" lvl="1" indent="-360201" algn="l">
              <a:lnSpc>
                <a:spcPts val="4671"/>
              </a:lnSpc>
              <a:buFont typeface="Arial"/>
              <a:buChar char="•"/>
            </a:pPr>
            <a:r>
              <a:rPr lang="en-US" sz="3336">
                <a:solidFill>
                  <a:srgbClr val="00000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Standards Development: </a:t>
            </a:r>
            <a:r>
              <a:rPr lang="en-US" sz="3336">
                <a:solidFill>
                  <a:srgbClr val="5E17EB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Create standards</a:t>
            </a:r>
            <a:r>
              <a:rPr lang="en-US" sz="3336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for </a:t>
            </a:r>
            <a:r>
              <a:rPr lang="en-US" sz="3336">
                <a:solidFill>
                  <a:srgbClr val="5E17EB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accountability</a:t>
            </a:r>
            <a:r>
              <a:rPr lang="en-US" sz="3336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and </a:t>
            </a:r>
            <a:r>
              <a:rPr lang="en-US" sz="3336">
                <a:solidFill>
                  <a:srgbClr val="5E17EB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bias management</a:t>
            </a:r>
            <a:r>
              <a:rPr lang="en-US" sz="3336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.</a:t>
            </a:r>
          </a:p>
          <a:p>
            <a:pPr marL="720402" lvl="1" indent="-360201" algn="l">
              <a:lnSpc>
                <a:spcPts val="4671"/>
              </a:lnSpc>
              <a:buFont typeface="Arial"/>
              <a:buChar char="•"/>
            </a:pPr>
            <a:r>
              <a:rPr lang="en-US" sz="3336">
                <a:solidFill>
                  <a:srgbClr val="00000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Policy Documents: </a:t>
            </a:r>
            <a:r>
              <a:rPr lang="en-US" sz="3336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The "</a:t>
            </a:r>
            <a:r>
              <a:rPr lang="en-US" sz="3336">
                <a:solidFill>
                  <a:srgbClr val="5E17EB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AI Bill of Rights Blueprint</a:t>
            </a:r>
            <a:r>
              <a:rPr lang="en-US" sz="3336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" and "</a:t>
            </a:r>
            <a:r>
              <a:rPr lang="en-US" sz="3336">
                <a:solidFill>
                  <a:srgbClr val="5E17EB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AI Risk Management Framework</a:t>
            </a:r>
            <a:r>
              <a:rPr lang="en-US" sz="3336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" provide guidelines.</a:t>
            </a:r>
          </a:p>
          <a:p>
            <a:pPr algn="l">
              <a:lnSpc>
                <a:spcPts val="4671"/>
              </a:lnSpc>
            </a:pPr>
            <a:endParaRPr lang="en-US" sz="3336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algn="l">
              <a:lnSpc>
                <a:spcPts val="4671"/>
              </a:lnSpc>
            </a:pPr>
            <a:r>
              <a:rPr lang="en-US" sz="3336">
                <a:solidFill>
                  <a:srgbClr val="00000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Core Insight:</a:t>
            </a:r>
            <a:r>
              <a:rPr lang="en-US" sz="3336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sz="3336">
                <a:solidFill>
                  <a:srgbClr val="5E17EB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Enhances public trust </a:t>
            </a:r>
            <a:r>
              <a:rPr lang="en-US" sz="3336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and compliance with ethical standards, </a:t>
            </a:r>
            <a:r>
              <a:rPr lang="en-US" sz="3336">
                <a:solidFill>
                  <a:srgbClr val="5E17EB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reducing legal risks</a:t>
            </a:r>
            <a:r>
              <a:rPr lang="en-US" sz="3336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.</a:t>
            </a:r>
          </a:p>
          <a:p>
            <a:pPr algn="l">
              <a:lnSpc>
                <a:spcPts val="4671"/>
              </a:lnSpc>
            </a:pPr>
            <a:endParaRPr lang="en-US" sz="3336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algn="l">
              <a:lnSpc>
                <a:spcPts val="4671"/>
              </a:lnSpc>
            </a:pPr>
            <a:endParaRPr lang="en-US" sz="3336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3597817" y="904875"/>
            <a:ext cx="13661483" cy="2228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959"/>
              </a:lnSpc>
              <a:spcBef>
                <a:spcPct val="0"/>
              </a:spcBef>
            </a:pPr>
            <a:r>
              <a:rPr lang="en-US" sz="6399">
                <a:solidFill>
                  <a:srgbClr val="00000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Ethical, Legal, and Societal Implications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1E2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98398" y="-45112"/>
            <a:ext cx="21532506" cy="10705963"/>
          </a:xfrm>
          <a:custGeom>
            <a:avLst/>
            <a:gdLst/>
            <a:ahLst/>
            <a:cxnLst/>
            <a:rect l="l" t="t" r="r" b="b"/>
            <a:pathLst>
              <a:path w="21532506" h="10705963">
                <a:moveTo>
                  <a:pt x="0" y="0"/>
                </a:moveTo>
                <a:lnTo>
                  <a:pt x="21532506" y="0"/>
                </a:lnTo>
                <a:lnTo>
                  <a:pt x="21532506" y="10705962"/>
                </a:lnTo>
                <a:lnTo>
                  <a:pt x="0" y="107059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2457" t="-35562" r="-65391" b="-24024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476186" y="-1619986"/>
            <a:ext cx="13335628" cy="150028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5580"/>
              </a:lnSpc>
            </a:pPr>
            <a:r>
              <a:rPr lang="en-US" sz="105073">
                <a:solidFill>
                  <a:srgbClr val="D1E2E4"/>
                </a:solidFill>
                <a:latin typeface="Proxima Nova Condensed Bold"/>
                <a:ea typeface="Proxima Nova Condensed Bold"/>
                <a:cs typeface="Proxima Nova Condensed Bold"/>
                <a:sym typeface="Proxima Nova Condensed Bold"/>
              </a:rPr>
              <a:t>AI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715797" y="4590097"/>
            <a:ext cx="12856407" cy="1192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40"/>
              </a:lnSpc>
            </a:pPr>
            <a:r>
              <a:rPr lang="en-US" sz="8400" spc="252">
                <a:solidFill>
                  <a:srgbClr val="141E2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INTRODUCTION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1E2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061684" y="-13072"/>
            <a:ext cx="11945196" cy="10520128"/>
          </a:xfrm>
          <a:custGeom>
            <a:avLst/>
            <a:gdLst/>
            <a:ahLst/>
            <a:cxnLst/>
            <a:rect l="l" t="t" r="r" b="b"/>
            <a:pathLst>
              <a:path w="11945196" h="10520128">
                <a:moveTo>
                  <a:pt x="0" y="0"/>
                </a:moveTo>
                <a:lnTo>
                  <a:pt x="11945197" y="0"/>
                </a:lnTo>
                <a:lnTo>
                  <a:pt x="11945197" y="10520128"/>
                </a:lnTo>
                <a:lnTo>
                  <a:pt x="0" y="105201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r="-86301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799063" y="839861"/>
            <a:ext cx="1961854" cy="2167795"/>
          </a:xfrm>
          <a:custGeom>
            <a:avLst/>
            <a:gdLst/>
            <a:ahLst/>
            <a:cxnLst/>
            <a:rect l="l" t="t" r="r" b="b"/>
            <a:pathLst>
              <a:path w="1961854" h="2167795">
                <a:moveTo>
                  <a:pt x="0" y="0"/>
                </a:moveTo>
                <a:lnTo>
                  <a:pt x="1961854" y="0"/>
                </a:lnTo>
                <a:lnTo>
                  <a:pt x="1961854" y="2167795"/>
                </a:lnTo>
                <a:lnTo>
                  <a:pt x="0" y="21677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28700" y="3879028"/>
            <a:ext cx="15646256" cy="53792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29628" lvl="1" indent="-414814" algn="l">
              <a:lnSpc>
                <a:spcPts val="5379"/>
              </a:lnSpc>
              <a:buFont typeface="Arial"/>
              <a:buChar char="•"/>
            </a:pPr>
            <a:r>
              <a:rPr lang="en-US" sz="3842">
                <a:solidFill>
                  <a:srgbClr val="00000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System Testing and Verification: </a:t>
            </a:r>
            <a:r>
              <a:rPr lang="en-US" sz="3842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Improve</a:t>
            </a:r>
            <a:r>
              <a:rPr lang="en-US" sz="3842">
                <a:solidFill>
                  <a:srgbClr val="5E17EB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 testing capabilities.</a:t>
            </a:r>
          </a:p>
          <a:p>
            <a:pPr marL="829628" lvl="1" indent="-414814" algn="l">
              <a:lnSpc>
                <a:spcPts val="5379"/>
              </a:lnSpc>
              <a:buFont typeface="Arial"/>
              <a:buChar char="•"/>
            </a:pPr>
            <a:r>
              <a:rPr lang="en-US" sz="3842">
                <a:solidFill>
                  <a:srgbClr val="00000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Cybersecurity Protection: </a:t>
            </a:r>
            <a:r>
              <a:rPr lang="en-US" sz="3842">
                <a:solidFill>
                  <a:srgbClr val="5E17EB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Safeguard</a:t>
            </a:r>
            <a:r>
              <a:rPr lang="en-US" sz="3842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AI from </a:t>
            </a:r>
            <a:r>
              <a:rPr lang="en-US" sz="3842">
                <a:solidFill>
                  <a:srgbClr val="5E17EB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cybersecurity threats</a:t>
            </a:r>
            <a:r>
              <a:rPr lang="en-US" sz="3842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.</a:t>
            </a:r>
          </a:p>
          <a:p>
            <a:pPr marL="829628" lvl="1" indent="-414814" algn="l">
              <a:lnSpc>
                <a:spcPts val="5379"/>
              </a:lnSpc>
              <a:buFont typeface="Arial"/>
              <a:buChar char="•"/>
            </a:pPr>
            <a:r>
              <a:rPr lang="en-US" sz="3842">
                <a:solidFill>
                  <a:srgbClr val="00000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Secure Design: </a:t>
            </a:r>
            <a:r>
              <a:rPr lang="en-US" sz="3842">
                <a:solidFill>
                  <a:srgbClr val="5E17EB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Integrate security</a:t>
            </a:r>
            <a:r>
              <a:rPr lang="en-US" sz="3842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throughout the AI lifecycle.</a:t>
            </a:r>
          </a:p>
          <a:p>
            <a:pPr marL="829628" lvl="1" indent="-414814" algn="l">
              <a:lnSpc>
                <a:spcPts val="5379"/>
              </a:lnSpc>
              <a:buFont typeface="Arial"/>
              <a:buChar char="•"/>
            </a:pPr>
            <a:r>
              <a:rPr lang="en-US" sz="3842">
                <a:solidFill>
                  <a:srgbClr val="00000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Funding: </a:t>
            </a:r>
            <a:r>
              <a:rPr lang="en-US" sz="3842">
                <a:solidFill>
                  <a:srgbClr val="5E17EB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Support </a:t>
            </a:r>
            <a:r>
              <a:rPr lang="en-US" sz="3842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for </a:t>
            </a:r>
            <a:r>
              <a:rPr lang="en-US" sz="3842">
                <a:solidFill>
                  <a:srgbClr val="5E17EB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safetyy standards research</a:t>
            </a:r>
            <a:r>
              <a:rPr lang="en-US" sz="3842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.</a:t>
            </a:r>
          </a:p>
          <a:p>
            <a:pPr algn="l">
              <a:lnSpc>
                <a:spcPts val="5379"/>
              </a:lnSpc>
            </a:pPr>
            <a:endParaRPr lang="en-US" sz="3842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algn="l">
              <a:lnSpc>
                <a:spcPts val="5379"/>
              </a:lnSpc>
            </a:pPr>
            <a:r>
              <a:rPr lang="en-US" sz="3842">
                <a:solidFill>
                  <a:srgbClr val="00000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Core Insight: </a:t>
            </a:r>
            <a:r>
              <a:rPr lang="en-US" sz="3842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Ensures AI systems' </a:t>
            </a:r>
            <a:r>
              <a:rPr lang="en-US" sz="3842">
                <a:solidFill>
                  <a:srgbClr val="5E17EB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reliability</a:t>
            </a:r>
            <a:r>
              <a:rPr lang="en-US" sz="3842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and</a:t>
            </a:r>
            <a:r>
              <a:rPr lang="en-US" sz="3842">
                <a:solidFill>
                  <a:srgbClr val="5E17EB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 security</a:t>
            </a:r>
            <a:r>
              <a:rPr lang="en-US" sz="3842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, mitigating risks.</a:t>
            </a:r>
          </a:p>
          <a:p>
            <a:pPr algn="l">
              <a:lnSpc>
                <a:spcPts val="5379"/>
              </a:lnSpc>
            </a:pPr>
            <a:endParaRPr lang="en-US" sz="3842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3324700" y="1314476"/>
            <a:ext cx="15217966" cy="1094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959"/>
              </a:lnSpc>
              <a:spcBef>
                <a:spcPct val="0"/>
              </a:spcBef>
            </a:pPr>
            <a:r>
              <a:rPr lang="en-US" sz="6399">
                <a:solidFill>
                  <a:srgbClr val="00000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AI System Safety and Security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1E2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061684" y="-13072"/>
            <a:ext cx="11945196" cy="10520128"/>
          </a:xfrm>
          <a:custGeom>
            <a:avLst/>
            <a:gdLst/>
            <a:ahLst/>
            <a:cxnLst/>
            <a:rect l="l" t="t" r="r" b="b"/>
            <a:pathLst>
              <a:path w="11945196" h="10520128">
                <a:moveTo>
                  <a:pt x="0" y="0"/>
                </a:moveTo>
                <a:lnTo>
                  <a:pt x="11945197" y="0"/>
                </a:lnTo>
                <a:lnTo>
                  <a:pt x="11945197" y="10520128"/>
                </a:lnTo>
                <a:lnTo>
                  <a:pt x="0" y="105201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r="-86301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219847" y="921330"/>
            <a:ext cx="2559040" cy="2319130"/>
          </a:xfrm>
          <a:custGeom>
            <a:avLst/>
            <a:gdLst/>
            <a:ahLst/>
            <a:cxnLst/>
            <a:rect l="l" t="t" r="r" b="b"/>
            <a:pathLst>
              <a:path w="2559040" h="2319130">
                <a:moveTo>
                  <a:pt x="0" y="0"/>
                </a:moveTo>
                <a:lnTo>
                  <a:pt x="2559040" y="0"/>
                </a:lnTo>
                <a:lnTo>
                  <a:pt x="2559040" y="2319130"/>
                </a:lnTo>
                <a:lnTo>
                  <a:pt x="0" y="23191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728326" y="4082001"/>
            <a:ext cx="17259300" cy="53792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29628" lvl="1" indent="-414814" algn="l">
              <a:lnSpc>
                <a:spcPts val="5379"/>
              </a:lnSpc>
              <a:buFont typeface="Arial"/>
              <a:buChar char="•"/>
            </a:pPr>
            <a:r>
              <a:rPr lang="en-US" sz="3842">
                <a:solidFill>
                  <a:srgbClr val="00000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Dataset Provision:</a:t>
            </a:r>
            <a:r>
              <a:rPr lang="en-US" sz="3842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Provide accessible </a:t>
            </a:r>
            <a:r>
              <a:rPr lang="en-US" sz="3842">
                <a:solidFill>
                  <a:srgbClr val="5E17EB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public datasets</a:t>
            </a:r>
            <a:r>
              <a:rPr lang="en-US" sz="3842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for </a:t>
            </a:r>
            <a:r>
              <a:rPr lang="en-US" sz="3842">
                <a:solidFill>
                  <a:srgbClr val="5E17EB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AI research.</a:t>
            </a:r>
          </a:p>
          <a:p>
            <a:pPr marL="829628" lvl="1" indent="-414814" algn="l">
              <a:lnSpc>
                <a:spcPts val="5379"/>
              </a:lnSpc>
              <a:buFont typeface="Arial"/>
              <a:buChar char="•"/>
            </a:pPr>
            <a:r>
              <a:rPr lang="en-US" sz="3842">
                <a:solidFill>
                  <a:srgbClr val="00000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Computational Resources: </a:t>
            </a:r>
            <a:r>
              <a:rPr lang="en-US" sz="3842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Offer high-performance</a:t>
            </a:r>
            <a:r>
              <a:rPr lang="en-US" sz="3842">
                <a:solidFill>
                  <a:srgbClr val="5E17EB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 computing resources.</a:t>
            </a:r>
          </a:p>
          <a:p>
            <a:pPr marL="829628" lvl="1" indent="-414814" algn="l">
              <a:lnSpc>
                <a:spcPts val="5379"/>
              </a:lnSpc>
              <a:buFont typeface="Arial"/>
              <a:buChar char="•"/>
            </a:pPr>
            <a:r>
              <a:rPr lang="en-US" sz="3842">
                <a:solidFill>
                  <a:srgbClr val="00000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Funding: </a:t>
            </a:r>
            <a:r>
              <a:rPr lang="en-US" sz="3842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Support through the "</a:t>
            </a:r>
            <a:r>
              <a:rPr lang="en-US" sz="3842">
                <a:solidFill>
                  <a:srgbClr val="5E17EB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National AI Research Resource Task Force</a:t>
            </a:r>
            <a:r>
              <a:rPr lang="en-US" sz="3842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".</a:t>
            </a:r>
          </a:p>
          <a:p>
            <a:pPr marL="829628" lvl="1" indent="-414814" algn="l">
              <a:lnSpc>
                <a:spcPts val="5379"/>
              </a:lnSpc>
              <a:buFont typeface="Arial"/>
              <a:buChar char="•"/>
            </a:pPr>
            <a:r>
              <a:rPr lang="en-US" sz="3842">
                <a:solidFill>
                  <a:srgbClr val="00000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Government Open Data Policies: </a:t>
            </a:r>
            <a:r>
              <a:rPr lang="en-US" sz="3842">
                <a:solidFill>
                  <a:srgbClr val="5E17EB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Promote</a:t>
            </a:r>
            <a:r>
              <a:rPr lang="en-US" sz="3842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open </a:t>
            </a:r>
            <a:r>
              <a:rPr lang="en-US" sz="3842">
                <a:solidFill>
                  <a:srgbClr val="5E17EB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data sharing.</a:t>
            </a:r>
          </a:p>
          <a:p>
            <a:pPr algn="l">
              <a:lnSpc>
                <a:spcPts val="5379"/>
              </a:lnSpc>
            </a:pPr>
            <a:endParaRPr lang="en-US" sz="3842">
              <a:solidFill>
                <a:srgbClr val="5E17EB"/>
              </a:solidFill>
              <a:latin typeface="Proxima Nova Bold"/>
              <a:ea typeface="Proxima Nova Bold"/>
              <a:cs typeface="Proxima Nova Bold"/>
              <a:sym typeface="Proxima Nova Bold"/>
            </a:endParaRPr>
          </a:p>
          <a:p>
            <a:pPr algn="l">
              <a:lnSpc>
                <a:spcPts val="5379"/>
              </a:lnSpc>
            </a:pPr>
            <a:r>
              <a:rPr lang="en-US" sz="3842">
                <a:solidFill>
                  <a:srgbClr val="00000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Core Insight: </a:t>
            </a:r>
            <a:r>
              <a:rPr lang="en-US" sz="3842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Facilitates </a:t>
            </a:r>
            <a:r>
              <a:rPr lang="en-US" sz="3842">
                <a:solidFill>
                  <a:srgbClr val="5E17EB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AI innovation</a:t>
            </a:r>
            <a:r>
              <a:rPr lang="en-US" sz="3842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by </a:t>
            </a:r>
            <a:r>
              <a:rPr lang="en-US" sz="3842">
                <a:solidFill>
                  <a:srgbClr val="5E17EB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providing necessary data and resources.</a:t>
            </a:r>
          </a:p>
          <a:p>
            <a:pPr algn="l">
              <a:lnSpc>
                <a:spcPts val="5379"/>
              </a:lnSpc>
            </a:pPr>
            <a:endParaRPr lang="en-US" sz="3842">
              <a:solidFill>
                <a:srgbClr val="5E17EB"/>
              </a:solidFill>
              <a:latin typeface="Proxima Nova Bold"/>
              <a:ea typeface="Proxima Nova Bold"/>
              <a:cs typeface="Proxima Nova Bold"/>
              <a:sym typeface="Proxima Nova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4114360" y="904875"/>
            <a:ext cx="13606869" cy="2228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959"/>
              </a:lnSpc>
              <a:spcBef>
                <a:spcPct val="0"/>
              </a:spcBef>
            </a:pPr>
            <a:r>
              <a:rPr lang="en-US" sz="6399">
                <a:solidFill>
                  <a:srgbClr val="00000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Shared Public Datasets and AI Training Environments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1E2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061684" y="-13072"/>
            <a:ext cx="11945196" cy="10520128"/>
          </a:xfrm>
          <a:custGeom>
            <a:avLst/>
            <a:gdLst/>
            <a:ahLst/>
            <a:cxnLst/>
            <a:rect l="l" t="t" r="r" b="b"/>
            <a:pathLst>
              <a:path w="11945196" h="10520128">
                <a:moveTo>
                  <a:pt x="0" y="0"/>
                </a:moveTo>
                <a:lnTo>
                  <a:pt x="11945197" y="0"/>
                </a:lnTo>
                <a:lnTo>
                  <a:pt x="11945197" y="10520128"/>
                </a:lnTo>
                <a:lnTo>
                  <a:pt x="0" y="105201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r="-86301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219847" y="866161"/>
            <a:ext cx="2099743" cy="2266930"/>
          </a:xfrm>
          <a:custGeom>
            <a:avLst/>
            <a:gdLst/>
            <a:ahLst/>
            <a:cxnLst/>
            <a:rect l="l" t="t" r="r" b="b"/>
            <a:pathLst>
              <a:path w="2099743" h="2266930">
                <a:moveTo>
                  <a:pt x="0" y="0"/>
                </a:moveTo>
                <a:lnTo>
                  <a:pt x="2099744" y="0"/>
                </a:lnTo>
                <a:lnTo>
                  <a:pt x="2099744" y="2266929"/>
                </a:lnTo>
                <a:lnTo>
                  <a:pt x="0" y="22669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28700" y="4452362"/>
            <a:ext cx="16995188" cy="36918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61001" lvl="1" indent="-380500" algn="l">
              <a:lnSpc>
                <a:spcPts val="4934"/>
              </a:lnSpc>
              <a:buFont typeface="Arial"/>
              <a:buChar char="•"/>
            </a:pPr>
            <a:r>
              <a:rPr lang="en-US" sz="3524">
                <a:solidFill>
                  <a:srgbClr val="00000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Evaluation Techniques: </a:t>
            </a:r>
            <a:r>
              <a:rPr lang="en-US" sz="3524">
                <a:solidFill>
                  <a:srgbClr val="5E17EB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Develop standards</a:t>
            </a:r>
            <a:r>
              <a:rPr lang="en-US" sz="3524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for AI performance evaluation.</a:t>
            </a:r>
          </a:p>
          <a:p>
            <a:pPr marL="761001" lvl="1" indent="-380500" algn="l">
              <a:lnSpc>
                <a:spcPts val="4934"/>
              </a:lnSpc>
              <a:buFont typeface="Arial"/>
              <a:buChar char="•"/>
            </a:pPr>
            <a:r>
              <a:rPr lang="en-US" sz="3524">
                <a:solidFill>
                  <a:srgbClr val="00000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Management Frameworks: </a:t>
            </a:r>
            <a:r>
              <a:rPr lang="en-US" sz="3524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Align methods with the "</a:t>
            </a:r>
            <a:r>
              <a:rPr lang="en-US" sz="3524">
                <a:solidFill>
                  <a:srgbClr val="5E17EB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AI Bill of Rights Blueprint</a:t>
            </a:r>
            <a:r>
              <a:rPr lang="en-US" sz="3524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".</a:t>
            </a:r>
          </a:p>
          <a:p>
            <a:pPr marL="761001" lvl="1" indent="-380500" algn="l">
              <a:lnSpc>
                <a:spcPts val="4934"/>
              </a:lnSpc>
              <a:buFont typeface="Arial"/>
              <a:buChar char="•"/>
            </a:pPr>
            <a:r>
              <a:rPr lang="en-US" sz="3524">
                <a:solidFill>
                  <a:srgbClr val="00000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Incentives: </a:t>
            </a:r>
            <a:r>
              <a:rPr lang="en-US" sz="3524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Encourage </a:t>
            </a:r>
            <a:r>
              <a:rPr lang="en-US" sz="3524">
                <a:solidFill>
                  <a:srgbClr val="5E17EB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community engagement</a:t>
            </a:r>
            <a:r>
              <a:rPr lang="en-US" sz="3524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in standards development.</a:t>
            </a:r>
          </a:p>
          <a:p>
            <a:pPr algn="l">
              <a:lnSpc>
                <a:spcPts val="4934"/>
              </a:lnSpc>
            </a:pPr>
            <a:endParaRPr lang="en-US" sz="3524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algn="l">
              <a:lnSpc>
                <a:spcPts val="4934"/>
              </a:lnSpc>
            </a:pPr>
            <a:r>
              <a:rPr lang="en-US" sz="3524">
                <a:solidFill>
                  <a:srgbClr val="00000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Core Insight:</a:t>
            </a:r>
            <a:r>
              <a:rPr lang="en-US" sz="3524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Ensures consistent and </a:t>
            </a:r>
            <a:r>
              <a:rPr lang="en-US" sz="3524">
                <a:solidFill>
                  <a:srgbClr val="5E17EB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measurable AI performance</a:t>
            </a:r>
            <a:r>
              <a:rPr lang="en-US" sz="3524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.</a:t>
            </a:r>
          </a:p>
          <a:p>
            <a:pPr algn="l">
              <a:lnSpc>
                <a:spcPts val="4934"/>
              </a:lnSpc>
            </a:pPr>
            <a:endParaRPr lang="en-US" sz="3524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3943849" y="904875"/>
            <a:ext cx="8691658" cy="2228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959"/>
              </a:lnSpc>
              <a:spcBef>
                <a:spcPct val="0"/>
              </a:spcBef>
            </a:pPr>
            <a:r>
              <a:rPr lang="en-US" sz="6399">
                <a:solidFill>
                  <a:srgbClr val="00000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Measuring and Evaluating AI Systems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1E2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061684" y="-13072"/>
            <a:ext cx="11945196" cy="10520128"/>
          </a:xfrm>
          <a:custGeom>
            <a:avLst/>
            <a:gdLst/>
            <a:ahLst/>
            <a:cxnLst/>
            <a:rect l="l" t="t" r="r" b="b"/>
            <a:pathLst>
              <a:path w="11945196" h="10520128">
                <a:moveTo>
                  <a:pt x="0" y="0"/>
                </a:moveTo>
                <a:lnTo>
                  <a:pt x="11945197" y="0"/>
                </a:lnTo>
                <a:lnTo>
                  <a:pt x="11945197" y="10520128"/>
                </a:lnTo>
                <a:lnTo>
                  <a:pt x="0" y="105201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r="-86301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28700" y="1028700"/>
            <a:ext cx="2451876" cy="2470404"/>
          </a:xfrm>
          <a:custGeom>
            <a:avLst/>
            <a:gdLst/>
            <a:ahLst/>
            <a:cxnLst/>
            <a:rect l="l" t="t" r="r" b="b"/>
            <a:pathLst>
              <a:path w="2451876" h="2470404">
                <a:moveTo>
                  <a:pt x="0" y="0"/>
                </a:moveTo>
                <a:lnTo>
                  <a:pt x="2451876" y="0"/>
                </a:lnTo>
                <a:lnTo>
                  <a:pt x="2451876" y="2470404"/>
                </a:lnTo>
                <a:lnTo>
                  <a:pt x="0" y="247040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547528" y="4506975"/>
            <a:ext cx="14510276" cy="36918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61001" lvl="1" indent="-380500" algn="l">
              <a:lnSpc>
                <a:spcPts val="4934"/>
              </a:lnSpc>
              <a:buFont typeface="Arial"/>
              <a:buChar char="•"/>
            </a:pPr>
            <a:r>
              <a:rPr lang="en-US" sz="3524">
                <a:solidFill>
                  <a:srgbClr val="00000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Workforce Development: </a:t>
            </a:r>
            <a:r>
              <a:rPr lang="en-US" sz="3524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Study and prepare for </a:t>
            </a:r>
            <a:r>
              <a:rPr lang="en-US" sz="3524">
                <a:solidFill>
                  <a:srgbClr val="5E17EB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AI role demands</a:t>
            </a:r>
            <a:r>
              <a:rPr lang="en-US" sz="3524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.</a:t>
            </a:r>
          </a:p>
          <a:p>
            <a:pPr marL="761001" lvl="1" indent="-380500" algn="l">
              <a:lnSpc>
                <a:spcPts val="4934"/>
              </a:lnSpc>
              <a:buFont typeface="Arial"/>
              <a:buChar char="•"/>
            </a:pPr>
            <a:r>
              <a:rPr lang="en-US" sz="3524">
                <a:solidFill>
                  <a:srgbClr val="00000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Education Enhancement: </a:t>
            </a:r>
            <a:r>
              <a:rPr lang="en-US" sz="3524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Improve </a:t>
            </a:r>
            <a:r>
              <a:rPr lang="en-US" sz="3524">
                <a:solidFill>
                  <a:srgbClr val="5E17EB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AI education</a:t>
            </a:r>
            <a:r>
              <a:rPr lang="en-US" sz="3524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and</a:t>
            </a:r>
            <a:r>
              <a:rPr lang="en-US" sz="3524">
                <a:solidFill>
                  <a:srgbClr val="5E17EB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 training</a:t>
            </a:r>
            <a:r>
              <a:rPr lang="en-US" sz="3524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.</a:t>
            </a:r>
          </a:p>
          <a:p>
            <a:pPr marL="761001" lvl="1" indent="-380500" algn="l">
              <a:lnSpc>
                <a:spcPts val="4934"/>
              </a:lnSpc>
              <a:buFont typeface="Arial"/>
              <a:buChar char="•"/>
            </a:pPr>
            <a:r>
              <a:rPr lang="en-US" sz="3524">
                <a:solidFill>
                  <a:srgbClr val="00000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Funding: </a:t>
            </a:r>
            <a:r>
              <a:rPr lang="en-US" sz="3524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Support </a:t>
            </a:r>
            <a:r>
              <a:rPr lang="en-US" sz="3524">
                <a:solidFill>
                  <a:srgbClr val="5E17EB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educational programs</a:t>
            </a:r>
            <a:r>
              <a:rPr lang="en-US" sz="3524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.</a:t>
            </a:r>
          </a:p>
          <a:p>
            <a:pPr algn="l">
              <a:lnSpc>
                <a:spcPts val="4934"/>
              </a:lnSpc>
            </a:pPr>
            <a:endParaRPr lang="en-US" sz="3524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algn="l">
              <a:lnSpc>
                <a:spcPts val="4934"/>
              </a:lnSpc>
            </a:pPr>
            <a:r>
              <a:rPr lang="en-US" sz="3524">
                <a:solidFill>
                  <a:srgbClr val="00000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Core Insight: </a:t>
            </a:r>
            <a:r>
              <a:rPr lang="en-US" sz="3524">
                <a:solidFill>
                  <a:srgbClr val="5E17EB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Ensures a skilled workforce</a:t>
            </a:r>
            <a:r>
              <a:rPr lang="en-US" sz="3524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to meet future AI needs.</a:t>
            </a:r>
          </a:p>
          <a:p>
            <a:pPr algn="l">
              <a:lnSpc>
                <a:spcPts val="4934"/>
              </a:lnSpc>
            </a:pPr>
            <a:endParaRPr lang="en-US" sz="3524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3889235" y="1087882"/>
            <a:ext cx="13115348" cy="2228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959"/>
              </a:lnSpc>
              <a:spcBef>
                <a:spcPct val="0"/>
              </a:spcBef>
            </a:pPr>
            <a:r>
              <a:rPr lang="en-US" sz="6399">
                <a:solidFill>
                  <a:srgbClr val="00000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Understanding National AI R&amp;D Workforce Needs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1E2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061684" y="-13072"/>
            <a:ext cx="11945196" cy="10520128"/>
          </a:xfrm>
          <a:custGeom>
            <a:avLst/>
            <a:gdLst/>
            <a:ahLst/>
            <a:cxnLst/>
            <a:rect l="l" t="t" r="r" b="b"/>
            <a:pathLst>
              <a:path w="11945196" h="10520128">
                <a:moveTo>
                  <a:pt x="0" y="0"/>
                </a:moveTo>
                <a:lnTo>
                  <a:pt x="11945197" y="0"/>
                </a:lnTo>
                <a:lnTo>
                  <a:pt x="11945197" y="10520128"/>
                </a:lnTo>
                <a:lnTo>
                  <a:pt x="0" y="105201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r="-86301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28700" y="740005"/>
            <a:ext cx="2525683" cy="2393085"/>
          </a:xfrm>
          <a:custGeom>
            <a:avLst/>
            <a:gdLst/>
            <a:ahLst/>
            <a:cxnLst/>
            <a:rect l="l" t="t" r="r" b="b"/>
            <a:pathLst>
              <a:path w="2525683" h="2393085">
                <a:moveTo>
                  <a:pt x="0" y="0"/>
                </a:moveTo>
                <a:lnTo>
                  <a:pt x="2525683" y="0"/>
                </a:lnTo>
                <a:lnTo>
                  <a:pt x="2525683" y="2393085"/>
                </a:lnTo>
                <a:lnTo>
                  <a:pt x="0" y="23930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561181" y="4261215"/>
            <a:ext cx="15165638" cy="36918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61001" lvl="1" indent="-380500" algn="l">
              <a:lnSpc>
                <a:spcPts val="4934"/>
              </a:lnSpc>
              <a:buFont typeface="Arial"/>
              <a:buChar char="•"/>
            </a:pPr>
            <a:r>
              <a:rPr lang="en-US" sz="3524">
                <a:solidFill>
                  <a:srgbClr val="00000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Sustained Investment:</a:t>
            </a:r>
            <a:r>
              <a:rPr lang="en-US" sz="3524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sz="3524">
                <a:solidFill>
                  <a:srgbClr val="5E17EB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Promote</a:t>
            </a:r>
            <a:r>
              <a:rPr lang="en-US" sz="3524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continuous AI R&amp;D</a:t>
            </a:r>
            <a:r>
              <a:rPr lang="en-US" sz="3524">
                <a:solidFill>
                  <a:srgbClr val="5E17EB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 investment.</a:t>
            </a:r>
          </a:p>
          <a:p>
            <a:pPr marL="761001" lvl="1" indent="-380500" algn="l">
              <a:lnSpc>
                <a:spcPts val="4934"/>
              </a:lnSpc>
              <a:buFont typeface="Arial"/>
              <a:buChar char="•"/>
            </a:pPr>
            <a:r>
              <a:rPr lang="en-US" sz="3524">
                <a:solidFill>
                  <a:srgbClr val="00000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Broad Partnerships: </a:t>
            </a:r>
            <a:r>
              <a:rPr lang="en-US" sz="3524">
                <a:solidFill>
                  <a:srgbClr val="5E17EB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Establish collaborations</a:t>
            </a:r>
            <a:r>
              <a:rPr lang="en-US" sz="3524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across sectors.</a:t>
            </a:r>
          </a:p>
          <a:p>
            <a:pPr marL="761001" lvl="1" indent="-380500" algn="l">
              <a:lnSpc>
                <a:spcPts val="4934"/>
              </a:lnSpc>
              <a:buFont typeface="Arial"/>
              <a:buChar char="•"/>
            </a:pPr>
            <a:r>
              <a:rPr lang="en-US" sz="3524">
                <a:solidFill>
                  <a:srgbClr val="00000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Incentives: </a:t>
            </a:r>
            <a:r>
              <a:rPr lang="en-US" sz="3524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Provide </a:t>
            </a:r>
            <a:r>
              <a:rPr lang="en-US" sz="3524">
                <a:solidFill>
                  <a:srgbClr val="5E17EB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tax incentives</a:t>
            </a:r>
            <a:r>
              <a:rPr lang="en-US" sz="3524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and R&amp;D grants.</a:t>
            </a:r>
          </a:p>
          <a:p>
            <a:pPr algn="l">
              <a:lnSpc>
                <a:spcPts val="4934"/>
              </a:lnSpc>
            </a:pPr>
            <a:endParaRPr lang="en-US" sz="3524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algn="l">
              <a:lnSpc>
                <a:spcPts val="4934"/>
              </a:lnSpc>
            </a:pPr>
            <a:r>
              <a:rPr lang="en-US" sz="3524">
                <a:solidFill>
                  <a:srgbClr val="00000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Core Insight: Accelerates AI application and impact through </a:t>
            </a:r>
            <a:r>
              <a:rPr lang="en-US" sz="3524">
                <a:solidFill>
                  <a:srgbClr val="5E17EB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collaboration</a:t>
            </a:r>
            <a:r>
              <a:rPr lang="en-US" sz="3524">
                <a:solidFill>
                  <a:srgbClr val="00000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.</a:t>
            </a:r>
          </a:p>
          <a:p>
            <a:pPr algn="l">
              <a:lnSpc>
                <a:spcPts val="4934"/>
              </a:lnSpc>
            </a:pPr>
            <a:endParaRPr lang="en-US" sz="3524">
              <a:solidFill>
                <a:srgbClr val="000000"/>
              </a:solidFill>
              <a:latin typeface="Proxima Nova Bold"/>
              <a:ea typeface="Proxima Nova Bold"/>
              <a:cs typeface="Proxima Nova Bold"/>
              <a:sym typeface="Proxima Nova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4107689" y="904875"/>
            <a:ext cx="13497642" cy="2228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959"/>
              </a:lnSpc>
              <a:spcBef>
                <a:spcPct val="0"/>
              </a:spcBef>
            </a:pPr>
            <a:r>
              <a:rPr lang="en-US" sz="6399">
                <a:solidFill>
                  <a:srgbClr val="00000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Expanding Public-Private Partnerships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1E2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061684" y="-13072"/>
            <a:ext cx="11945196" cy="10520128"/>
          </a:xfrm>
          <a:custGeom>
            <a:avLst/>
            <a:gdLst/>
            <a:ahLst/>
            <a:cxnLst/>
            <a:rect l="l" t="t" r="r" b="b"/>
            <a:pathLst>
              <a:path w="11945196" h="10520128">
                <a:moveTo>
                  <a:pt x="0" y="0"/>
                </a:moveTo>
                <a:lnTo>
                  <a:pt x="11945197" y="0"/>
                </a:lnTo>
                <a:lnTo>
                  <a:pt x="11945197" y="10520128"/>
                </a:lnTo>
                <a:lnTo>
                  <a:pt x="0" y="105201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r="-86301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28700" y="767099"/>
            <a:ext cx="2765886" cy="2627592"/>
          </a:xfrm>
          <a:custGeom>
            <a:avLst/>
            <a:gdLst/>
            <a:ahLst/>
            <a:cxnLst/>
            <a:rect l="l" t="t" r="r" b="b"/>
            <a:pathLst>
              <a:path w="2765886" h="2627592">
                <a:moveTo>
                  <a:pt x="0" y="0"/>
                </a:moveTo>
                <a:lnTo>
                  <a:pt x="2765886" y="0"/>
                </a:lnTo>
                <a:lnTo>
                  <a:pt x="2765886" y="2627592"/>
                </a:lnTo>
                <a:lnTo>
                  <a:pt x="0" y="26275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272230" y="4442820"/>
            <a:ext cx="16333102" cy="43110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61001" lvl="1" indent="-380500" algn="l">
              <a:lnSpc>
                <a:spcPts val="4934"/>
              </a:lnSpc>
              <a:buFont typeface="Arial"/>
              <a:buChar char="•"/>
            </a:pPr>
            <a:r>
              <a:rPr lang="en-US" sz="3524">
                <a:solidFill>
                  <a:srgbClr val="00000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Global Challenges: </a:t>
            </a:r>
            <a:r>
              <a:rPr lang="en-US" sz="3524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Collaborate on global issues like </a:t>
            </a:r>
            <a:r>
              <a:rPr lang="en-US" sz="3524">
                <a:solidFill>
                  <a:srgbClr val="5E17EB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sustainability</a:t>
            </a:r>
            <a:r>
              <a:rPr lang="en-US" sz="3524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.</a:t>
            </a:r>
          </a:p>
          <a:p>
            <a:pPr marL="761001" lvl="1" indent="-380500" algn="l">
              <a:lnSpc>
                <a:spcPts val="4934"/>
              </a:lnSpc>
              <a:buFont typeface="Arial"/>
              <a:buChar char="•"/>
            </a:pPr>
            <a:r>
              <a:rPr lang="en-US" sz="3524">
                <a:solidFill>
                  <a:srgbClr val="00000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Standards Development: </a:t>
            </a:r>
            <a:r>
              <a:rPr lang="en-US" sz="3524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Promote </a:t>
            </a:r>
            <a:r>
              <a:rPr lang="en-US" sz="3524">
                <a:solidFill>
                  <a:srgbClr val="5E17EB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global AI standards</a:t>
            </a:r>
            <a:r>
              <a:rPr lang="en-US" sz="3524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.</a:t>
            </a:r>
          </a:p>
          <a:p>
            <a:pPr marL="761001" lvl="1" indent="-380500" algn="l">
              <a:lnSpc>
                <a:spcPts val="4934"/>
              </a:lnSpc>
              <a:buFont typeface="Arial"/>
              <a:buChar char="•"/>
            </a:pPr>
            <a:r>
              <a:rPr lang="en-US" sz="3524">
                <a:solidFill>
                  <a:srgbClr val="00000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Support for Cooperative Projects: </a:t>
            </a:r>
            <a:r>
              <a:rPr lang="en-US" sz="3524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Encourage </a:t>
            </a:r>
            <a:r>
              <a:rPr lang="en-US" sz="3524">
                <a:solidFill>
                  <a:srgbClr val="5E17EB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international projects</a:t>
            </a:r>
            <a:r>
              <a:rPr lang="en-US" sz="3524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.</a:t>
            </a:r>
          </a:p>
          <a:p>
            <a:pPr algn="l">
              <a:lnSpc>
                <a:spcPts val="4934"/>
              </a:lnSpc>
            </a:pPr>
            <a:endParaRPr lang="en-US" sz="3524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algn="l">
              <a:lnSpc>
                <a:spcPts val="4934"/>
              </a:lnSpc>
            </a:pPr>
            <a:r>
              <a:rPr lang="en-US" sz="3524">
                <a:solidFill>
                  <a:srgbClr val="00000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Core Insight: </a:t>
            </a:r>
            <a:r>
              <a:rPr lang="en-US" sz="3524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Facilitates global AI R&amp;D, </a:t>
            </a:r>
            <a:r>
              <a:rPr lang="en-US" sz="3524">
                <a:solidFill>
                  <a:srgbClr val="5E17EB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promoting technology sharing</a:t>
            </a:r>
            <a:r>
              <a:rPr lang="en-US" sz="3524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and </a:t>
            </a:r>
            <a:r>
              <a:rPr lang="en-US" sz="3524">
                <a:solidFill>
                  <a:srgbClr val="5E17EB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cooperation</a:t>
            </a:r>
            <a:r>
              <a:rPr lang="en-US" sz="3524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.</a:t>
            </a:r>
          </a:p>
          <a:p>
            <a:pPr algn="l">
              <a:lnSpc>
                <a:spcPts val="4934"/>
              </a:lnSpc>
            </a:pPr>
            <a:endParaRPr lang="en-US" sz="3524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4107689" y="904875"/>
            <a:ext cx="13497642" cy="2228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959"/>
              </a:lnSpc>
              <a:spcBef>
                <a:spcPct val="0"/>
              </a:spcBef>
            </a:pPr>
            <a:r>
              <a:rPr lang="en-US" sz="6399">
                <a:solidFill>
                  <a:srgbClr val="00000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Coordinated International AI Research Collaboration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1E2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061684" y="-13072"/>
            <a:ext cx="11945196" cy="10520128"/>
          </a:xfrm>
          <a:custGeom>
            <a:avLst/>
            <a:gdLst/>
            <a:ahLst/>
            <a:cxnLst/>
            <a:rect l="l" t="t" r="r" b="b"/>
            <a:pathLst>
              <a:path w="11945196" h="10520128">
                <a:moveTo>
                  <a:pt x="0" y="0"/>
                </a:moveTo>
                <a:lnTo>
                  <a:pt x="11945197" y="0"/>
                </a:lnTo>
                <a:lnTo>
                  <a:pt x="11945197" y="10520128"/>
                </a:lnTo>
                <a:lnTo>
                  <a:pt x="0" y="105201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r="-86301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799077" y="502197"/>
            <a:ext cx="7741478" cy="9282606"/>
          </a:xfrm>
          <a:custGeom>
            <a:avLst/>
            <a:gdLst/>
            <a:ahLst/>
            <a:cxnLst/>
            <a:rect l="l" t="t" r="r" b="b"/>
            <a:pathLst>
              <a:path w="7741478" h="9282606">
                <a:moveTo>
                  <a:pt x="0" y="0"/>
                </a:moveTo>
                <a:lnTo>
                  <a:pt x="7741479" y="0"/>
                </a:lnTo>
                <a:lnTo>
                  <a:pt x="7741479" y="9282606"/>
                </a:lnTo>
                <a:lnTo>
                  <a:pt x="0" y="928260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9474412" y="2483461"/>
            <a:ext cx="7119742" cy="58599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82"/>
              </a:lnSpc>
              <a:spcBef>
                <a:spcPct val="0"/>
              </a:spcBef>
            </a:pPr>
            <a:r>
              <a:rPr lang="en-US" sz="4772">
                <a:solidFill>
                  <a:srgbClr val="00000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The policy emphasizes </a:t>
            </a:r>
            <a:r>
              <a:rPr lang="en-US" sz="4772">
                <a:solidFill>
                  <a:srgbClr val="5E17EB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continuous innovation, ethical standards, and collaboration</a:t>
            </a:r>
            <a:r>
              <a:rPr lang="en-US" sz="4772">
                <a:solidFill>
                  <a:srgbClr val="00000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 to drive AI development and ensure its </a:t>
            </a:r>
            <a:r>
              <a:rPr lang="en-US" sz="4772">
                <a:solidFill>
                  <a:srgbClr val="5E17EB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safe, responsible, and widespread application</a:t>
            </a:r>
            <a:r>
              <a:rPr lang="en-US" sz="4772">
                <a:solidFill>
                  <a:srgbClr val="00000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.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1E2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061684" y="-13072"/>
            <a:ext cx="11945196" cy="10520128"/>
          </a:xfrm>
          <a:custGeom>
            <a:avLst/>
            <a:gdLst/>
            <a:ahLst/>
            <a:cxnLst/>
            <a:rect l="l" t="t" r="r" b="b"/>
            <a:pathLst>
              <a:path w="11945196" h="10520128">
                <a:moveTo>
                  <a:pt x="0" y="0"/>
                </a:moveTo>
                <a:lnTo>
                  <a:pt x="11945197" y="0"/>
                </a:lnTo>
                <a:lnTo>
                  <a:pt x="11945197" y="10520128"/>
                </a:lnTo>
                <a:lnTo>
                  <a:pt x="0" y="105201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r="-86301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184362" y="989087"/>
            <a:ext cx="6522177" cy="8515809"/>
          </a:xfrm>
          <a:custGeom>
            <a:avLst/>
            <a:gdLst/>
            <a:ahLst/>
            <a:cxnLst/>
            <a:rect l="l" t="t" r="r" b="b"/>
            <a:pathLst>
              <a:path w="6522177" h="8515809">
                <a:moveTo>
                  <a:pt x="0" y="0"/>
                </a:moveTo>
                <a:lnTo>
                  <a:pt x="6522177" y="0"/>
                </a:lnTo>
                <a:lnTo>
                  <a:pt x="6522177" y="8515809"/>
                </a:lnTo>
                <a:lnTo>
                  <a:pt x="0" y="851580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9149" r="-48514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9785811" y="2240012"/>
            <a:ext cx="6496943" cy="6300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86"/>
              </a:lnSpc>
              <a:spcBef>
                <a:spcPct val="0"/>
              </a:spcBef>
            </a:pPr>
            <a:r>
              <a:rPr lang="en-US" sz="4490">
                <a:solidFill>
                  <a:srgbClr val="00000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 The </a:t>
            </a:r>
            <a:r>
              <a:rPr lang="en-US" sz="4490">
                <a:solidFill>
                  <a:srgbClr val="5E17EB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EU AI Act</a:t>
            </a:r>
            <a:r>
              <a:rPr lang="en-US" sz="4490">
                <a:solidFill>
                  <a:srgbClr val="00000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 adopts a </a:t>
            </a:r>
            <a:r>
              <a:rPr lang="en-US" sz="4490">
                <a:solidFill>
                  <a:srgbClr val="5E17EB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risk-based classification</a:t>
            </a:r>
            <a:r>
              <a:rPr lang="en-US" sz="4490">
                <a:solidFill>
                  <a:srgbClr val="00000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 system, enforcing binding rules with significant penalties for noncompliance, and </a:t>
            </a:r>
            <a:r>
              <a:rPr lang="en-US" sz="4490">
                <a:solidFill>
                  <a:srgbClr val="5E17EB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mandates transparency</a:t>
            </a:r>
            <a:r>
              <a:rPr lang="en-US" sz="4490">
                <a:solidFill>
                  <a:srgbClr val="00000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 and impact assessments.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1E2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98398" y="-45112"/>
            <a:ext cx="21532506" cy="10705963"/>
          </a:xfrm>
          <a:custGeom>
            <a:avLst/>
            <a:gdLst/>
            <a:ahLst/>
            <a:cxnLst/>
            <a:rect l="l" t="t" r="r" b="b"/>
            <a:pathLst>
              <a:path w="21532506" h="10705963">
                <a:moveTo>
                  <a:pt x="0" y="0"/>
                </a:moveTo>
                <a:lnTo>
                  <a:pt x="21532506" y="0"/>
                </a:lnTo>
                <a:lnTo>
                  <a:pt x="21532506" y="10705962"/>
                </a:lnTo>
                <a:lnTo>
                  <a:pt x="0" y="107059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2457" t="-35562" r="-65391" b="-24024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476186" y="-1619986"/>
            <a:ext cx="13335628" cy="150028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5580"/>
              </a:lnSpc>
            </a:pPr>
            <a:r>
              <a:rPr lang="en-US" sz="105073">
                <a:solidFill>
                  <a:srgbClr val="D1E2E4"/>
                </a:solidFill>
                <a:latin typeface="Proxima Nova Condensed Bold"/>
                <a:ea typeface="Proxima Nova Condensed Bold"/>
                <a:cs typeface="Proxima Nova Condensed Bold"/>
                <a:sym typeface="Proxima Nova Condensed Bold"/>
              </a:rPr>
              <a:t>AI</a:t>
            </a:r>
          </a:p>
        </p:txBody>
      </p:sp>
      <p:sp>
        <p:nvSpPr>
          <p:cNvPr id="4" name="Freeform 4"/>
          <p:cNvSpPr/>
          <p:nvPr/>
        </p:nvSpPr>
        <p:spPr>
          <a:xfrm>
            <a:off x="1870264" y="2849437"/>
            <a:ext cx="2145815" cy="2145815"/>
          </a:xfrm>
          <a:custGeom>
            <a:avLst/>
            <a:gdLst/>
            <a:ahLst/>
            <a:cxnLst/>
            <a:rect l="l" t="t" r="r" b="b"/>
            <a:pathLst>
              <a:path w="2145815" h="2145815">
                <a:moveTo>
                  <a:pt x="0" y="0"/>
                </a:moveTo>
                <a:lnTo>
                  <a:pt x="2145816" y="0"/>
                </a:lnTo>
                <a:lnTo>
                  <a:pt x="2145816" y="2145816"/>
                </a:lnTo>
                <a:lnTo>
                  <a:pt x="0" y="21458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847053" y="6870783"/>
            <a:ext cx="2169027" cy="2169027"/>
          </a:xfrm>
          <a:custGeom>
            <a:avLst/>
            <a:gdLst/>
            <a:ahLst/>
            <a:cxnLst/>
            <a:rect l="l" t="t" r="r" b="b"/>
            <a:pathLst>
              <a:path w="2169027" h="2169027">
                <a:moveTo>
                  <a:pt x="0" y="0"/>
                </a:moveTo>
                <a:lnTo>
                  <a:pt x="2169027" y="0"/>
                </a:lnTo>
                <a:lnTo>
                  <a:pt x="2169027" y="2169027"/>
                </a:lnTo>
                <a:lnTo>
                  <a:pt x="0" y="216902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4668036" y="1793341"/>
            <a:ext cx="14338478" cy="32019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80"/>
              </a:lnSpc>
            </a:pPr>
            <a:endParaRPr/>
          </a:p>
          <a:p>
            <a:pPr algn="l">
              <a:lnSpc>
                <a:spcPts val="5080"/>
              </a:lnSpc>
            </a:pPr>
            <a:endParaRPr/>
          </a:p>
          <a:p>
            <a:pPr algn="l">
              <a:lnSpc>
                <a:spcPts val="5080"/>
              </a:lnSpc>
            </a:pPr>
            <a:r>
              <a:rPr lang="en-US" sz="4619" spc="138">
                <a:solidFill>
                  <a:srgbClr val="141E2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U.S. policies </a:t>
            </a:r>
            <a:r>
              <a:rPr lang="en-US" sz="4619" spc="138">
                <a:solidFill>
                  <a:srgbClr val="5E17EB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promote innovation and ethical standards</a:t>
            </a:r>
            <a:r>
              <a:rPr lang="en-US" sz="4619" spc="138">
                <a:solidFill>
                  <a:srgbClr val="141E2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 through flexible </a:t>
            </a:r>
            <a:r>
              <a:rPr lang="en-US" sz="4619" spc="138">
                <a:solidFill>
                  <a:srgbClr val="5E17EB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guidelines </a:t>
            </a:r>
            <a:r>
              <a:rPr lang="en-US" sz="4619" spc="138">
                <a:solidFill>
                  <a:srgbClr val="141E2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and </a:t>
            </a:r>
            <a:r>
              <a:rPr lang="en-US" sz="4619" spc="138">
                <a:solidFill>
                  <a:srgbClr val="5E17EB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collaboration</a:t>
            </a:r>
            <a:r>
              <a:rPr lang="en-US" sz="4619" spc="138">
                <a:solidFill>
                  <a:srgbClr val="141E2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668036" y="7073733"/>
            <a:ext cx="13879400" cy="16774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69"/>
              </a:lnSpc>
              <a:spcBef>
                <a:spcPct val="0"/>
              </a:spcBef>
            </a:pPr>
            <a:r>
              <a:rPr lang="en-US" sz="4835">
                <a:solidFill>
                  <a:srgbClr val="00000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The EU AI Act </a:t>
            </a:r>
            <a:r>
              <a:rPr lang="en-US" sz="4835">
                <a:solidFill>
                  <a:srgbClr val="5E17EB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enforces strict, risk-based regulations</a:t>
            </a:r>
            <a:r>
              <a:rPr lang="en-US" sz="4835">
                <a:solidFill>
                  <a:srgbClr val="00000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 with significant </a:t>
            </a:r>
            <a:r>
              <a:rPr lang="en-US" sz="4835">
                <a:solidFill>
                  <a:srgbClr val="5E17EB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penalties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554307" y="650976"/>
            <a:ext cx="13115348" cy="1094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959"/>
              </a:lnSpc>
              <a:spcBef>
                <a:spcPct val="0"/>
              </a:spcBef>
            </a:pPr>
            <a:r>
              <a:rPr lang="en-US" sz="6399">
                <a:solidFill>
                  <a:srgbClr val="00000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Policy Differences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1E2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98398" y="-45112"/>
            <a:ext cx="21532506" cy="10705963"/>
          </a:xfrm>
          <a:custGeom>
            <a:avLst/>
            <a:gdLst/>
            <a:ahLst/>
            <a:cxnLst/>
            <a:rect l="l" t="t" r="r" b="b"/>
            <a:pathLst>
              <a:path w="21532506" h="10705963">
                <a:moveTo>
                  <a:pt x="0" y="0"/>
                </a:moveTo>
                <a:lnTo>
                  <a:pt x="21532506" y="0"/>
                </a:lnTo>
                <a:lnTo>
                  <a:pt x="21532506" y="10705962"/>
                </a:lnTo>
                <a:lnTo>
                  <a:pt x="0" y="107059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2457" t="-35562" r="-65391" b="-24024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476186" y="-1619986"/>
            <a:ext cx="13335628" cy="150028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5580"/>
              </a:lnSpc>
            </a:pPr>
            <a:r>
              <a:rPr lang="en-US" sz="105073">
                <a:solidFill>
                  <a:srgbClr val="D1E2E4"/>
                </a:solidFill>
                <a:latin typeface="Proxima Nova Condensed Bold"/>
                <a:ea typeface="Proxima Nova Condensed Bold"/>
                <a:cs typeface="Proxima Nova Condensed Bold"/>
                <a:sym typeface="Proxima Nova Condensed Bold"/>
              </a:rPr>
              <a:t>AI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728420" y="4589127"/>
            <a:ext cx="14543503" cy="10770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11"/>
              </a:lnSpc>
            </a:pPr>
            <a:r>
              <a:rPr lang="en-US" sz="7555" spc="226">
                <a:solidFill>
                  <a:srgbClr val="5E17EB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PROBLEMS</a:t>
            </a:r>
            <a:r>
              <a:rPr lang="en-US" sz="7555" spc="226">
                <a:solidFill>
                  <a:srgbClr val="141E2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 WITH AI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1E2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406375" y="-209481"/>
            <a:ext cx="21532506" cy="10705963"/>
          </a:xfrm>
          <a:custGeom>
            <a:avLst/>
            <a:gdLst/>
            <a:ahLst/>
            <a:cxnLst/>
            <a:rect l="l" t="t" r="r" b="b"/>
            <a:pathLst>
              <a:path w="21532506" h="10705963">
                <a:moveTo>
                  <a:pt x="0" y="0"/>
                </a:moveTo>
                <a:lnTo>
                  <a:pt x="21532505" y="0"/>
                </a:lnTo>
                <a:lnTo>
                  <a:pt x="21532505" y="10705962"/>
                </a:lnTo>
                <a:lnTo>
                  <a:pt x="0" y="107059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2457" t="-35562" r="-65391" b="-24024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627840" y="1935884"/>
            <a:ext cx="8619000" cy="7056129"/>
          </a:xfrm>
          <a:custGeom>
            <a:avLst/>
            <a:gdLst/>
            <a:ahLst/>
            <a:cxnLst/>
            <a:rect l="l" t="t" r="r" b="b"/>
            <a:pathLst>
              <a:path w="8619000" h="7056129">
                <a:moveTo>
                  <a:pt x="0" y="0"/>
                </a:moveTo>
                <a:lnTo>
                  <a:pt x="8619000" y="0"/>
                </a:lnTo>
                <a:lnTo>
                  <a:pt x="8619000" y="7056130"/>
                </a:lnTo>
                <a:lnTo>
                  <a:pt x="0" y="705613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822040" y="447675"/>
            <a:ext cx="16230600" cy="103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  <a:spcBef>
                <a:spcPct val="0"/>
              </a:spcBef>
            </a:pPr>
            <a:r>
              <a:rPr lang="en-US" sz="6000">
                <a:solidFill>
                  <a:srgbClr val="141E2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Widely applied AI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304247" y="9394373"/>
            <a:ext cx="16230600" cy="701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141E20"/>
                </a:solidFill>
                <a:latin typeface="Proxima Nova Italics"/>
                <a:ea typeface="Proxima Nova Italics"/>
                <a:cs typeface="Proxima Nova Italics"/>
                <a:sym typeface="Proxima Nova Italics"/>
              </a:rPr>
              <a:t>source:https://www.bbntimes.com/science/what-are-the-most-surprising-fields-that-rely-on-artificial-intelligence-and-most-people-are-generally-unaware-of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1E2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273193" y="2367958"/>
            <a:ext cx="10014807" cy="6010328"/>
          </a:xfrm>
          <a:custGeom>
            <a:avLst/>
            <a:gdLst/>
            <a:ahLst/>
            <a:cxnLst/>
            <a:rect l="l" t="t" r="r" b="b"/>
            <a:pathLst>
              <a:path w="10014807" h="6010328">
                <a:moveTo>
                  <a:pt x="0" y="0"/>
                </a:moveTo>
                <a:lnTo>
                  <a:pt x="10014807" y="0"/>
                </a:lnTo>
                <a:lnTo>
                  <a:pt x="10014807" y="6010329"/>
                </a:lnTo>
                <a:lnTo>
                  <a:pt x="0" y="601032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751" r="-3897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303363" y="447675"/>
            <a:ext cx="16230600" cy="103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  <a:spcBef>
                <a:spcPct val="0"/>
              </a:spcBef>
            </a:pPr>
            <a:r>
              <a:rPr lang="en-US" sz="6000">
                <a:solidFill>
                  <a:srgbClr val="141E2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Disinformation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84266" y="2049181"/>
            <a:ext cx="7229621" cy="73468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26437" lvl="1" indent="-413219" algn="l">
              <a:lnSpc>
                <a:spcPts val="5359"/>
              </a:lnSpc>
              <a:buFont typeface="Arial"/>
              <a:buChar char="•"/>
            </a:pPr>
            <a:r>
              <a:rPr lang="en-US" sz="3827">
                <a:solidFill>
                  <a:srgbClr val="141E2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AI-generated disinformation, including </a:t>
            </a:r>
            <a:r>
              <a:rPr lang="en-US" sz="3827">
                <a:solidFill>
                  <a:srgbClr val="5E17EB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deepfakes,</a:t>
            </a:r>
            <a:r>
              <a:rPr lang="en-US" sz="3827">
                <a:solidFill>
                  <a:srgbClr val="141E2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 is a growing issue.</a:t>
            </a:r>
          </a:p>
          <a:p>
            <a:pPr algn="l">
              <a:lnSpc>
                <a:spcPts val="5359"/>
              </a:lnSpc>
            </a:pPr>
            <a:endParaRPr lang="en-US" sz="3827">
              <a:solidFill>
                <a:srgbClr val="141E20"/>
              </a:solidFill>
              <a:latin typeface="Proxima Nova Bold"/>
              <a:ea typeface="Proxima Nova Bold"/>
              <a:cs typeface="Proxima Nova Bold"/>
              <a:sym typeface="Proxima Nova Bold"/>
            </a:endParaRPr>
          </a:p>
          <a:p>
            <a:pPr marL="826437" lvl="1" indent="-413219" algn="l">
              <a:lnSpc>
                <a:spcPts val="5359"/>
              </a:lnSpc>
              <a:buFont typeface="Arial"/>
              <a:buChar char="•"/>
            </a:pPr>
            <a:r>
              <a:rPr lang="en-US" sz="3827">
                <a:solidFill>
                  <a:srgbClr val="141E2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Realistic fake images, videos, and audio can </a:t>
            </a:r>
            <a:r>
              <a:rPr lang="en-US" sz="3827">
                <a:solidFill>
                  <a:srgbClr val="5E17EB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manipulate public opinion</a:t>
            </a:r>
            <a:r>
              <a:rPr lang="en-US" sz="3827">
                <a:solidFill>
                  <a:srgbClr val="141E2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.</a:t>
            </a:r>
          </a:p>
          <a:p>
            <a:pPr algn="l">
              <a:lnSpc>
                <a:spcPts val="5359"/>
              </a:lnSpc>
            </a:pPr>
            <a:endParaRPr lang="en-US" sz="3827">
              <a:solidFill>
                <a:srgbClr val="141E20"/>
              </a:solidFill>
              <a:latin typeface="Proxima Nova Bold"/>
              <a:ea typeface="Proxima Nova Bold"/>
              <a:cs typeface="Proxima Nova Bold"/>
              <a:sym typeface="Proxima Nova Bold"/>
            </a:endParaRPr>
          </a:p>
          <a:p>
            <a:pPr marL="826437" lvl="1" indent="-413219" algn="l">
              <a:lnSpc>
                <a:spcPts val="5359"/>
              </a:lnSpc>
              <a:buFont typeface="Arial"/>
              <a:buChar char="•"/>
            </a:pPr>
            <a:r>
              <a:rPr lang="en-US" sz="3827">
                <a:solidFill>
                  <a:srgbClr val="141E2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Significant impact during</a:t>
            </a:r>
            <a:r>
              <a:rPr lang="en-US" sz="3827">
                <a:solidFill>
                  <a:srgbClr val="5E17EB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 elections</a:t>
            </a:r>
            <a:r>
              <a:rPr lang="en-US" sz="3827">
                <a:solidFill>
                  <a:srgbClr val="141E2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 and other critical events.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1E2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435278" y="2642611"/>
            <a:ext cx="10967533" cy="6454953"/>
          </a:xfrm>
          <a:custGeom>
            <a:avLst/>
            <a:gdLst/>
            <a:ahLst/>
            <a:cxnLst/>
            <a:rect l="l" t="t" r="r" b="b"/>
            <a:pathLst>
              <a:path w="10967533" h="6454953">
                <a:moveTo>
                  <a:pt x="0" y="0"/>
                </a:moveTo>
                <a:lnTo>
                  <a:pt x="10967533" y="0"/>
                </a:lnTo>
                <a:lnTo>
                  <a:pt x="10967533" y="6454953"/>
                </a:lnTo>
                <a:lnTo>
                  <a:pt x="0" y="645495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323" r="-17687" b="-2323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303363" y="447675"/>
            <a:ext cx="16230600" cy="103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  <a:spcBef>
                <a:spcPct val="0"/>
              </a:spcBef>
            </a:pPr>
            <a:r>
              <a:rPr lang="en-US" sz="6000">
                <a:solidFill>
                  <a:srgbClr val="141E2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Security and Ethics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08719" y="3041642"/>
            <a:ext cx="6796937" cy="60559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26438" lvl="1" indent="-413219" algn="l">
              <a:lnSpc>
                <a:spcPts val="5359"/>
              </a:lnSpc>
              <a:buFont typeface="Arial"/>
              <a:buChar char="•"/>
            </a:pPr>
            <a:r>
              <a:rPr lang="en-US" sz="3827">
                <a:solidFill>
                  <a:srgbClr val="141E2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AI models are prone to </a:t>
            </a:r>
            <a:r>
              <a:rPr lang="en-US" sz="3827">
                <a:solidFill>
                  <a:srgbClr val="5E17EB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hacking</a:t>
            </a:r>
            <a:r>
              <a:rPr lang="en-US" sz="3827">
                <a:solidFill>
                  <a:srgbClr val="141E2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 and </a:t>
            </a:r>
            <a:r>
              <a:rPr lang="en-US" sz="3827">
                <a:solidFill>
                  <a:srgbClr val="5E17EB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misuse</a:t>
            </a:r>
            <a:r>
              <a:rPr lang="en-US" sz="3827">
                <a:solidFill>
                  <a:srgbClr val="141E2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.</a:t>
            </a:r>
          </a:p>
          <a:p>
            <a:pPr algn="l">
              <a:lnSpc>
                <a:spcPts val="5359"/>
              </a:lnSpc>
            </a:pPr>
            <a:endParaRPr lang="en-US" sz="3827">
              <a:solidFill>
                <a:srgbClr val="141E20"/>
              </a:solidFill>
              <a:latin typeface="Proxima Nova Bold"/>
              <a:ea typeface="Proxima Nova Bold"/>
              <a:cs typeface="Proxima Nova Bold"/>
              <a:sym typeface="Proxima Nova Bold"/>
            </a:endParaRPr>
          </a:p>
          <a:p>
            <a:pPr marL="826438" lvl="1" indent="-413219" algn="l">
              <a:lnSpc>
                <a:spcPts val="5359"/>
              </a:lnSpc>
              <a:buFont typeface="Arial"/>
              <a:buChar char="•"/>
            </a:pPr>
            <a:r>
              <a:rPr lang="en-US" sz="3827">
                <a:solidFill>
                  <a:srgbClr val="5E17EB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Privacy</a:t>
            </a:r>
            <a:r>
              <a:rPr lang="en-US" sz="3827">
                <a:solidFill>
                  <a:srgbClr val="141E2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 and </a:t>
            </a:r>
            <a:r>
              <a:rPr lang="en-US" sz="3827">
                <a:solidFill>
                  <a:srgbClr val="5E17EB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security</a:t>
            </a:r>
            <a:r>
              <a:rPr lang="en-US" sz="3827">
                <a:solidFill>
                  <a:srgbClr val="141E2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.</a:t>
            </a:r>
          </a:p>
          <a:p>
            <a:pPr algn="l">
              <a:lnSpc>
                <a:spcPts val="5359"/>
              </a:lnSpc>
            </a:pPr>
            <a:endParaRPr lang="en-US" sz="3827">
              <a:solidFill>
                <a:srgbClr val="141E20"/>
              </a:solidFill>
              <a:latin typeface="Proxima Nova Bold"/>
              <a:ea typeface="Proxima Nova Bold"/>
              <a:cs typeface="Proxima Nova Bold"/>
              <a:sym typeface="Proxima Nova Bold"/>
            </a:endParaRPr>
          </a:p>
          <a:p>
            <a:pPr marL="826438" lvl="1" indent="-413219" algn="l">
              <a:lnSpc>
                <a:spcPts val="5359"/>
              </a:lnSpc>
              <a:buFont typeface="Arial"/>
              <a:buChar char="•"/>
            </a:pPr>
            <a:r>
              <a:rPr lang="en-US" sz="3827">
                <a:solidFill>
                  <a:srgbClr val="141E2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Ongoing concerns about the </a:t>
            </a:r>
            <a:r>
              <a:rPr lang="en-US" sz="3827">
                <a:solidFill>
                  <a:srgbClr val="5E17EB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responsible use </a:t>
            </a:r>
            <a:r>
              <a:rPr lang="en-US" sz="3827">
                <a:solidFill>
                  <a:srgbClr val="141E2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of AI-generated content.</a:t>
            </a:r>
          </a:p>
          <a:p>
            <a:pPr algn="l">
              <a:lnSpc>
                <a:spcPts val="5359"/>
              </a:lnSpc>
            </a:pPr>
            <a:endParaRPr lang="en-US" sz="3827">
              <a:solidFill>
                <a:srgbClr val="141E20"/>
              </a:solidFill>
              <a:latin typeface="Proxima Nova Bold"/>
              <a:ea typeface="Proxima Nova Bold"/>
              <a:cs typeface="Proxima Nova Bold"/>
              <a:sym typeface="Proxima Nova Bold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1E2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685579" y="2537496"/>
            <a:ext cx="8115300" cy="6720804"/>
          </a:xfrm>
          <a:custGeom>
            <a:avLst/>
            <a:gdLst/>
            <a:ahLst/>
            <a:cxnLst/>
            <a:rect l="l" t="t" r="r" b="b"/>
            <a:pathLst>
              <a:path w="8115300" h="6720804">
                <a:moveTo>
                  <a:pt x="0" y="0"/>
                </a:moveTo>
                <a:lnTo>
                  <a:pt x="8115300" y="0"/>
                </a:lnTo>
                <a:lnTo>
                  <a:pt x="8115300" y="6720804"/>
                </a:lnTo>
                <a:lnTo>
                  <a:pt x="0" y="67208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60" r="-4496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235360" y="447675"/>
            <a:ext cx="16230600" cy="103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  <a:spcBef>
                <a:spcPct val="0"/>
              </a:spcBef>
            </a:pPr>
            <a:r>
              <a:rPr lang="en-US" sz="6000">
                <a:solidFill>
                  <a:srgbClr val="141E2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Bias and Reliability 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38342" y="2955771"/>
            <a:ext cx="8712319" cy="67321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26438" lvl="1" indent="-413219" algn="l">
              <a:lnSpc>
                <a:spcPts val="5359"/>
              </a:lnSpc>
              <a:buFont typeface="Arial"/>
              <a:buChar char="•"/>
            </a:pPr>
            <a:r>
              <a:rPr lang="en-US" sz="3827">
                <a:solidFill>
                  <a:srgbClr val="141E2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AI models like GPT-4 and Google's Gemini often produce </a:t>
            </a:r>
            <a:r>
              <a:rPr lang="en-US" sz="3827">
                <a:solidFill>
                  <a:srgbClr val="5E17EB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biased outputs</a:t>
            </a:r>
            <a:r>
              <a:rPr lang="en-US" sz="3827">
                <a:solidFill>
                  <a:srgbClr val="141E2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.</a:t>
            </a:r>
          </a:p>
          <a:p>
            <a:pPr algn="l">
              <a:lnSpc>
                <a:spcPts val="5359"/>
              </a:lnSpc>
            </a:pPr>
            <a:endParaRPr lang="en-US" sz="3827">
              <a:solidFill>
                <a:srgbClr val="141E20"/>
              </a:solidFill>
              <a:latin typeface="Proxima Nova Bold"/>
              <a:ea typeface="Proxima Nova Bold"/>
              <a:cs typeface="Proxima Nova Bold"/>
              <a:sym typeface="Proxima Nova Bold"/>
            </a:endParaRPr>
          </a:p>
          <a:p>
            <a:pPr marL="826438" lvl="1" indent="-413219" algn="l">
              <a:lnSpc>
                <a:spcPts val="5359"/>
              </a:lnSpc>
              <a:buFont typeface="Arial"/>
              <a:buChar char="•"/>
            </a:pPr>
            <a:r>
              <a:rPr lang="en-US" sz="3827">
                <a:solidFill>
                  <a:srgbClr val="5E17EB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Unreliability</a:t>
            </a:r>
            <a:r>
              <a:rPr lang="en-US" sz="3827">
                <a:solidFill>
                  <a:srgbClr val="141E2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 in these models can pose significant challenges.</a:t>
            </a:r>
          </a:p>
          <a:p>
            <a:pPr algn="l">
              <a:lnSpc>
                <a:spcPts val="5359"/>
              </a:lnSpc>
            </a:pPr>
            <a:endParaRPr lang="en-US" sz="3827">
              <a:solidFill>
                <a:srgbClr val="141E20"/>
              </a:solidFill>
              <a:latin typeface="Proxima Nova Bold"/>
              <a:ea typeface="Proxima Nova Bold"/>
              <a:cs typeface="Proxima Nova Bold"/>
              <a:sym typeface="Proxima Nova Bold"/>
            </a:endParaRPr>
          </a:p>
          <a:p>
            <a:pPr marL="826438" lvl="1" indent="-413219" algn="l">
              <a:lnSpc>
                <a:spcPts val="5359"/>
              </a:lnSpc>
              <a:buFont typeface="Arial"/>
              <a:buChar char="•"/>
            </a:pPr>
            <a:r>
              <a:rPr lang="en-US" sz="3827">
                <a:solidFill>
                  <a:srgbClr val="141E2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The importance of developing </a:t>
            </a:r>
            <a:r>
              <a:rPr lang="en-US" sz="3827">
                <a:solidFill>
                  <a:srgbClr val="5E17EB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fair</a:t>
            </a:r>
            <a:r>
              <a:rPr lang="en-US" sz="3827">
                <a:solidFill>
                  <a:srgbClr val="141E2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 and </a:t>
            </a:r>
            <a:r>
              <a:rPr lang="en-US" sz="3827">
                <a:solidFill>
                  <a:srgbClr val="5E17EB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accurate </a:t>
            </a:r>
            <a:r>
              <a:rPr lang="en-US" sz="3827">
                <a:solidFill>
                  <a:srgbClr val="141E2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AI systems.</a:t>
            </a:r>
          </a:p>
          <a:p>
            <a:pPr algn="l">
              <a:lnSpc>
                <a:spcPts val="5359"/>
              </a:lnSpc>
            </a:pPr>
            <a:endParaRPr lang="en-US" sz="3827">
              <a:solidFill>
                <a:srgbClr val="141E20"/>
              </a:solidFill>
              <a:latin typeface="Proxima Nova Bold"/>
              <a:ea typeface="Proxima Nova Bold"/>
              <a:cs typeface="Proxima Nova Bold"/>
              <a:sym typeface="Proxima Nova Bold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1E2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98398" y="-45112"/>
            <a:ext cx="21532506" cy="10705963"/>
          </a:xfrm>
          <a:custGeom>
            <a:avLst/>
            <a:gdLst/>
            <a:ahLst/>
            <a:cxnLst/>
            <a:rect l="l" t="t" r="r" b="b"/>
            <a:pathLst>
              <a:path w="21532506" h="10705963">
                <a:moveTo>
                  <a:pt x="0" y="0"/>
                </a:moveTo>
                <a:lnTo>
                  <a:pt x="21532506" y="0"/>
                </a:lnTo>
                <a:lnTo>
                  <a:pt x="21532506" y="10705962"/>
                </a:lnTo>
                <a:lnTo>
                  <a:pt x="0" y="107059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2457" t="-35562" r="-65391" b="-24024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476186" y="-1619986"/>
            <a:ext cx="13335628" cy="150028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5580"/>
              </a:lnSpc>
            </a:pPr>
            <a:r>
              <a:rPr lang="en-US" sz="105073">
                <a:solidFill>
                  <a:srgbClr val="D1E2E4"/>
                </a:solidFill>
                <a:latin typeface="Proxima Nova Condensed Bold"/>
                <a:ea typeface="Proxima Nova Condensed Bold"/>
                <a:cs typeface="Proxima Nova Condensed Bold"/>
                <a:sym typeface="Proxima Nova Condensed Bold"/>
              </a:rPr>
              <a:t>AI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728420" y="4065252"/>
            <a:ext cx="14543503" cy="21247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11"/>
              </a:lnSpc>
            </a:pPr>
            <a:r>
              <a:rPr lang="en-US" sz="7555" spc="226">
                <a:solidFill>
                  <a:srgbClr val="00000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IMPLEMENTATION </a:t>
            </a:r>
            <a:r>
              <a:rPr lang="en-US" sz="7555" spc="226">
                <a:solidFill>
                  <a:srgbClr val="5E17EB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CHALLENGES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1E2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061684" y="-13072"/>
            <a:ext cx="11945196" cy="10520128"/>
          </a:xfrm>
          <a:custGeom>
            <a:avLst/>
            <a:gdLst/>
            <a:ahLst/>
            <a:cxnLst/>
            <a:rect l="l" t="t" r="r" b="b"/>
            <a:pathLst>
              <a:path w="11945196" h="10520128">
                <a:moveTo>
                  <a:pt x="0" y="0"/>
                </a:moveTo>
                <a:lnTo>
                  <a:pt x="11945197" y="0"/>
                </a:lnTo>
                <a:lnTo>
                  <a:pt x="11945197" y="10520128"/>
                </a:lnTo>
                <a:lnTo>
                  <a:pt x="0" y="105201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r="-86301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766817" y="2356124"/>
            <a:ext cx="10754366" cy="5781736"/>
          </a:xfrm>
          <a:custGeom>
            <a:avLst/>
            <a:gdLst/>
            <a:ahLst/>
            <a:cxnLst/>
            <a:rect l="l" t="t" r="r" b="b"/>
            <a:pathLst>
              <a:path w="10754366" h="5781736">
                <a:moveTo>
                  <a:pt x="0" y="0"/>
                </a:moveTo>
                <a:lnTo>
                  <a:pt x="10754366" y="0"/>
                </a:lnTo>
                <a:lnTo>
                  <a:pt x="10754366" y="5781736"/>
                </a:lnTo>
                <a:lnTo>
                  <a:pt x="0" y="578173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303363" y="447675"/>
            <a:ext cx="16230600" cy="103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  <a:spcBef>
                <a:spcPct val="0"/>
              </a:spcBef>
            </a:pPr>
            <a:r>
              <a:rPr lang="en-US" sz="6000">
                <a:solidFill>
                  <a:srgbClr val="5E17EB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Red Queen</a:t>
            </a:r>
            <a:r>
              <a:rPr lang="en-US" sz="6000">
                <a:solidFill>
                  <a:srgbClr val="141E2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 problem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112406" y="8626412"/>
            <a:ext cx="16063188" cy="6318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8"/>
              </a:lnSpc>
              <a:spcBef>
                <a:spcPct val="0"/>
              </a:spcBef>
            </a:pPr>
            <a:r>
              <a:rPr lang="en-US" sz="3662">
                <a:solidFill>
                  <a:srgbClr val="00000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“Regulators struggle to keep up with the fast pace of AI advancements.”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1E2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061684" y="-13072"/>
            <a:ext cx="11945196" cy="10520128"/>
          </a:xfrm>
          <a:custGeom>
            <a:avLst/>
            <a:gdLst/>
            <a:ahLst/>
            <a:cxnLst/>
            <a:rect l="l" t="t" r="r" b="b"/>
            <a:pathLst>
              <a:path w="11945196" h="10520128">
                <a:moveTo>
                  <a:pt x="0" y="0"/>
                </a:moveTo>
                <a:lnTo>
                  <a:pt x="11945197" y="0"/>
                </a:lnTo>
                <a:lnTo>
                  <a:pt x="11945197" y="10520128"/>
                </a:lnTo>
                <a:lnTo>
                  <a:pt x="0" y="105201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r="-86301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900870" y="2594013"/>
            <a:ext cx="7770866" cy="6365336"/>
          </a:xfrm>
          <a:custGeom>
            <a:avLst/>
            <a:gdLst/>
            <a:ahLst/>
            <a:cxnLst/>
            <a:rect l="l" t="t" r="r" b="b"/>
            <a:pathLst>
              <a:path w="7770866" h="6365336">
                <a:moveTo>
                  <a:pt x="0" y="0"/>
                </a:moveTo>
                <a:lnTo>
                  <a:pt x="7770866" y="0"/>
                </a:lnTo>
                <a:lnTo>
                  <a:pt x="7770866" y="6365336"/>
                </a:lnTo>
                <a:lnTo>
                  <a:pt x="0" y="636533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8262" r="-7357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303363" y="447675"/>
            <a:ext cx="16230600" cy="103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  <a:spcBef>
                <a:spcPct val="0"/>
              </a:spcBef>
            </a:pPr>
            <a:r>
              <a:rPr lang="en-US" sz="6000">
                <a:solidFill>
                  <a:srgbClr val="5E17EB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Transparency </a:t>
            </a:r>
            <a:r>
              <a:rPr lang="en-US" sz="6000">
                <a:solidFill>
                  <a:srgbClr val="141E2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and</a:t>
            </a:r>
            <a:r>
              <a:rPr lang="en-US" sz="6000">
                <a:solidFill>
                  <a:srgbClr val="5E17EB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 Accountability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2895687"/>
            <a:ext cx="8389963" cy="60636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79682" lvl="1" indent="-339841" algn="l">
              <a:lnSpc>
                <a:spcPts val="4407"/>
              </a:lnSpc>
              <a:buFont typeface="Arial"/>
              <a:buChar char="•"/>
            </a:pPr>
            <a:r>
              <a:rPr lang="en-US" sz="3148">
                <a:solidFill>
                  <a:srgbClr val="5E17EB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Importance </a:t>
            </a:r>
            <a:r>
              <a:rPr lang="en-US" sz="3148">
                <a:solidFill>
                  <a:srgbClr val="00000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of transparency in AI development and deployment.</a:t>
            </a:r>
          </a:p>
          <a:p>
            <a:pPr algn="l">
              <a:lnSpc>
                <a:spcPts val="4407"/>
              </a:lnSpc>
            </a:pPr>
            <a:endParaRPr lang="en-US" sz="3148">
              <a:solidFill>
                <a:srgbClr val="000000"/>
              </a:solidFill>
              <a:latin typeface="Proxima Nova Bold"/>
              <a:ea typeface="Proxima Nova Bold"/>
              <a:cs typeface="Proxima Nova Bold"/>
              <a:sym typeface="Proxima Nova Bold"/>
            </a:endParaRPr>
          </a:p>
          <a:p>
            <a:pPr marL="679682" lvl="1" indent="-339841" algn="l">
              <a:lnSpc>
                <a:spcPts val="4407"/>
              </a:lnSpc>
              <a:buFont typeface="Arial"/>
              <a:buChar char="•"/>
            </a:pPr>
            <a:r>
              <a:rPr lang="en-US" sz="3148">
                <a:solidFill>
                  <a:srgbClr val="00000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Policies like the EU’s AI Act </a:t>
            </a:r>
            <a:r>
              <a:rPr lang="en-US" sz="3148">
                <a:solidFill>
                  <a:srgbClr val="5E17EB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mandate rigorous documentation</a:t>
            </a:r>
            <a:r>
              <a:rPr lang="en-US" sz="3148">
                <a:solidFill>
                  <a:srgbClr val="00000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 and audits.</a:t>
            </a:r>
          </a:p>
          <a:p>
            <a:pPr algn="l">
              <a:lnSpc>
                <a:spcPts val="4407"/>
              </a:lnSpc>
            </a:pPr>
            <a:endParaRPr lang="en-US" sz="3148">
              <a:solidFill>
                <a:srgbClr val="000000"/>
              </a:solidFill>
              <a:latin typeface="Proxima Nova Bold"/>
              <a:ea typeface="Proxima Nova Bold"/>
              <a:cs typeface="Proxima Nova Bold"/>
              <a:sym typeface="Proxima Nova Bold"/>
            </a:endParaRPr>
          </a:p>
          <a:p>
            <a:pPr marL="679682" lvl="1" indent="-339841" algn="l">
              <a:lnSpc>
                <a:spcPts val="4407"/>
              </a:lnSpc>
              <a:buFont typeface="Arial"/>
              <a:buChar char="•"/>
            </a:pPr>
            <a:r>
              <a:rPr lang="en-US" sz="3148">
                <a:solidFill>
                  <a:srgbClr val="5E17EB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Challenges</a:t>
            </a:r>
            <a:r>
              <a:rPr lang="en-US" sz="3148">
                <a:solidFill>
                  <a:srgbClr val="00000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 for companies to comply with transparency requirements.</a:t>
            </a:r>
          </a:p>
          <a:p>
            <a:pPr algn="l">
              <a:lnSpc>
                <a:spcPts val="4407"/>
              </a:lnSpc>
            </a:pPr>
            <a:endParaRPr lang="en-US" sz="3148">
              <a:solidFill>
                <a:srgbClr val="000000"/>
              </a:solidFill>
              <a:latin typeface="Proxima Nova Bold"/>
              <a:ea typeface="Proxima Nova Bold"/>
              <a:cs typeface="Proxima Nova Bold"/>
              <a:sym typeface="Proxima Nova Bold"/>
            </a:endParaRPr>
          </a:p>
          <a:p>
            <a:pPr marL="679682" lvl="1" indent="-339841" algn="l">
              <a:lnSpc>
                <a:spcPts val="4407"/>
              </a:lnSpc>
              <a:buFont typeface="Arial"/>
              <a:buChar char="•"/>
            </a:pPr>
            <a:r>
              <a:rPr lang="en-US" sz="3148">
                <a:solidFill>
                  <a:srgbClr val="00000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Potential consequences of non-compliance, such as significant </a:t>
            </a:r>
            <a:r>
              <a:rPr lang="en-US" sz="3148">
                <a:solidFill>
                  <a:srgbClr val="5E17EB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fines.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1E2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061684" y="-13072"/>
            <a:ext cx="11945196" cy="10520128"/>
          </a:xfrm>
          <a:custGeom>
            <a:avLst/>
            <a:gdLst/>
            <a:ahLst/>
            <a:cxnLst/>
            <a:rect l="l" t="t" r="r" b="b"/>
            <a:pathLst>
              <a:path w="11945196" h="10520128">
                <a:moveTo>
                  <a:pt x="0" y="0"/>
                </a:moveTo>
                <a:lnTo>
                  <a:pt x="11945197" y="0"/>
                </a:lnTo>
                <a:lnTo>
                  <a:pt x="11945197" y="10520128"/>
                </a:lnTo>
                <a:lnTo>
                  <a:pt x="0" y="105201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r="-86301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002670" y="2962362"/>
            <a:ext cx="7834958" cy="6295938"/>
          </a:xfrm>
          <a:custGeom>
            <a:avLst/>
            <a:gdLst/>
            <a:ahLst/>
            <a:cxnLst/>
            <a:rect l="l" t="t" r="r" b="b"/>
            <a:pathLst>
              <a:path w="7834958" h="6295938">
                <a:moveTo>
                  <a:pt x="0" y="0"/>
                </a:moveTo>
                <a:lnTo>
                  <a:pt x="7834958" y="0"/>
                </a:lnTo>
                <a:lnTo>
                  <a:pt x="7834958" y="6295938"/>
                </a:lnTo>
                <a:lnTo>
                  <a:pt x="0" y="629593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5884" r="-33400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303363" y="447675"/>
            <a:ext cx="16230600" cy="103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  <a:spcBef>
                <a:spcPct val="0"/>
              </a:spcBef>
            </a:pPr>
            <a:r>
              <a:rPr lang="en-US" sz="6000">
                <a:solidFill>
                  <a:srgbClr val="5E17EB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Lack </a:t>
            </a:r>
            <a:r>
              <a:rPr lang="en-US" sz="6000">
                <a:solidFill>
                  <a:srgbClr val="00000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of AI </a:t>
            </a:r>
            <a:r>
              <a:rPr lang="en-US" sz="6000">
                <a:solidFill>
                  <a:srgbClr val="5E17EB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Regulatory Agency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2895687"/>
            <a:ext cx="8389963" cy="71685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79682" lvl="1" indent="-339841" algn="l">
              <a:lnSpc>
                <a:spcPts val="4407"/>
              </a:lnSpc>
              <a:buFont typeface="Arial"/>
              <a:buChar char="•"/>
            </a:pPr>
            <a:r>
              <a:rPr lang="en-US" sz="3148">
                <a:solidFill>
                  <a:srgbClr val="141E2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The U.S. currently </a:t>
            </a:r>
            <a:r>
              <a:rPr lang="en-US" sz="3148">
                <a:solidFill>
                  <a:srgbClr val="5E17EB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lacks a specific agency</a:t>
            </a:r>
            <a:r>
              <a:rPr lang="en-US" sz="3148">
                <a:solidFill>
                  <a:srgbClr val="141E2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 dedicated to AI regulation.</a:t>
            </a:r>
          </a:p>
          <a:p>
            <a:pPr algn="l">
              <a:lnSpc>
                <a:spcPts val="4407"/>
              </a:lnSpc>
            </a:pPr>
            <a:endParaRPr lang="en-US" sz="3148">
              <a:solidFill>
                <a:srgbClr val="141E20"/>
              </a:solidFill>
              <a:latin typeface="Proxima Nova Bold"/>
              <a:ea typeface="Proxima Nova Bold"/>
              <a:cs typeface="Proxima Nova Bold"/>
              <a:sym typeface="Proxima Nova Bold"/>
            </a:endParaRPr>
          </a:p>
          <a:p>
            <a:pPr marL="679682" lvl="1" indent="-339841" algn="l">
              <a:lnSpc>
                <a:spcPts val="4407"/>
              </a:lnSpc>
              <a:buFont typeface="Arial"/>
              <a:buChar char="•"/>
            </a:pPr>
            <a:r>
              <a:rPr lang="en-US" sz="3148">
                <a:solidFill>
                  <a:srgbClr val="141E2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Proposals for a federal AI oversight agency </a:t>
            </a:r>
            <a:r>
              <a:rPr lang="en-US" sz="3148">
                <a:solidFill>
                  <a:srgbClr val="5E17EB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supported by industry leaders</a:t>
            </a:r>
            <a:r>
              <a:rPr lang="en-US" sz="3148">
                <a:solidFill>
                  <a:srgbClr val="141E2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 like OpenAI, Microsoft, and Meta.</a:t>
            </a:r>
          </a:p>
          <a:p>
            <a:pPr algn="l">
              <a:lnSpc>
                <a:spcPts val="4407"/>
              </a:lnSpc>
            </a:pPr>
            <a:endParaRPr lang="en-US" sz="3148">
              <a:solidFill>
                <a:srgbClr val="141E20"/>
              </a:solidFill>
              <a:latin typeface="Proxima Nova Bold"/>
              <a:ea typeface="Proxima Nova Bold"/>
              <a:cs typeface="Proxima Nova Bold"/>
              <a:sym typeface="Proxima Nova Bold"/>
            </a:endParaRPr>
          </a:p>
          <a:p>
            <a:pPr marL="679682" lvl="1" indent="-339841" algn="l">
              <a:lnSpc>
                <a:spcPts val="4407"/>
              </a:lnSpc>
              <a:buFont typeface="Arial"/>
              <a:buChar char="•"/>
            </a:pPr>
            <a:r>
              <a:rPr lang="en-US" sz="3148">
                <a:solidFill>
                  <a:srgbClr val="141E2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The need for a</a:t>
            </a:r>
            <a:r>
              <a:rPr lang="en-US" sz="3148">
                <a:solidFill>
                  <a:srgbClr val="5E17EB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 flexible, risk-based</a:t>
            </a:r>
            <a:r>
              <a:rPr lang="en-US" sz="3148">
                <a:solidFill>
                  <a:srgbClr val="141E2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 regulatory approach.</a:t>
            </a:r>
          </a:p>
          <a:p>
            <a:pPr algn="l">
              <a:lnSpc>
                <a:spcPts val="4407"/>
              </a:lnSpc>
            </a:pPr>
            <a:endParaRPr lang="en-US" sz="3148">
              <a:solidFill>
                <a:srgbClr val="141E20"/>
              </a:solidFill>
              <a:latin typeface="Proxima Nova Bold"/>
              <a:ea typeface="Proxima Nova Bold"/>
              <a:cs typeface="Proxima Nova Bold"/>
              <a:sym typeface="Proxima Nova Bold"/>
            </a:endParaRPr>
          </a:p>
          <a:p>
            <a:pPr marL="679682" lvl="1" indent="-339841" algn="l">
              <a:lnSpc>
                <a:spcPts val="4407"/>
              </a:lnSpc>
              <a:buFont typeface="Arial"/>
              <a:buChar char="•"/>
            </a:pPr>
            <a:r>
              <a:rPr lang="en-US" sz="3148">
                <a:solidFill>
                  <a:srgbClr val="5E17EB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Comparison</a:t>
            </a:r>
            <a:r>
              <a:rPr lang="en-US" sz="3148">
                <a:solidFill>
                  <a:srgbClr val="141E2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 with the EU, which has established institutions for AI regulation.</a:t>
            </a:r>
          </a:p>
          <a:p>
            <a:pPr algn="l">
              <a:lnSpc>
                <a:spcPts val="4407"/>
              </a:lnSpc>
            </a:pPr>
            <a:endParaRPr lang="en-US" sz="3148">
              <a:solidFill>
                <a:srgbClr val="141E20"/>
              </a:solidFill>
              <a:latin typeface="Proxima Nova Bold"/>
              <a:ea typeface="Proxima Nova Bold"/>
              <a:cs typeface="Proxima Nova Bold"/>
              <a:sym typeface="Proxima Nova Bold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1E2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98398" y="-45112"/>
            <a:ext cx="21532506" cy="10705963"/>
          </a:xfrm>
          <a:custGeom>
            <a:avLst/>
            <a:gdLst/>
            <a:ahLst/>
            <a:cxnLst/>
            <a:rect l="l" t="t" r="r" b="b"/>
            <a:pathLst>
              <a:path w="21532506" h="10705963">
                <a:moveTo>
                  <a:pt x="0" y="0"/>
                </a:moveTo>
                <a:lnTo>
                  <a:pt x="21532506" y="0"/>
                </a:lnTo>
                <a:lnTo>
                  <a:pt x="21532506" y="10705962"/>
                </a:lnTo>
                <a:lnTo>
                  <a:pt x="0" y="107059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2457" t="-35562" r="-65391" b="-24024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476186" y="-1619986"/>
            <a:ext cx="13335628" cy="150028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5580"/>
              </a:lnSpc>
            </a:pPr>
            <a:r>
              <a:rPr lang="en-US" sz="105073">
                <a:solidFill>
                  <a:srgbClr val="D1E2E4"/>
                </a:solidFill>
                <a:latin typeface="Proxima Nova Condensed Bold"/>
                <a:ea typeface="Proxima Nova Condensed Bold"/>
                <a:cs typeface="Proxima Nova Condensed Bold"/>
                <a:sym typeface="Proxima Nova Condensed Bold"/>
              </a:rPr>
              <a:t>AI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728420" y="4589127"/>
            <a:ext cx="14543503" cy="10770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11"/>
              </a:lnSpc>
            </a:pPr>
            <a:r>
              <a:rPr lang="en-US" sz="7555" spc="226">
                <a:solidFill>
                  <a:srgbClr val="5E17EB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DIAGONAL</a:t>
            </a:r>
            <a:r>
              <a:rPr lang="en-US" sz="7555" spc="226">
                <a:solidFill>
                  <a:srgbClr val="00000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 ANALYSIS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1E2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061684" y="-13072"/>
            <a:ext cx="11945196" cy="10520128"/>
          </a:xfrm>
          <a:custGeom>
            <a:avLst/>
            <a:gdLst/>
            <a:ahLst/>
            <a:cxnLst/>
            <a:rect l="l" t="t" r="r" b="b"/>
            <a:pathLst>
              <a:path w="11945196" h="10520128">
                <a:moveTo>
                  <a:pt x="0" y="0"/>
                </a:moveTo>
                <a:lnTo>
                  <a:pt x="11945197" y="0"/>
                </a:lnTo>
                <a:lnTo>
                  <a:pt x="11945197" y="10520128"/>
                </a:lnTo>
                <a:lnTo>
                  <a:pt x="0" y="105201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r="-86301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395212" y="1320241"/>
            <a:ext cx="3899870" cy="103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  <a:spcBef>
                <a:spcPct val="0"/>
              </a:spcBef>
            </a:pPr>
            <a:r>
              <a:rPr lang="en-US" sz="6000">
                <a:solidFill>
                  <a:srgbClr val="00000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Strengths: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890926" y="3297394"/>
            <a:ext cx="7693099" cy="53356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14296" lvl="1" indent="-407148" algn="l">
              <a:lnSpc>
                <a:spcPts val="5280"/>
              </a:lnSpc>
              <a:buFont typeface="Arial"/>
              <a:buChar char="•"/>
            </a:pPr>
            <a:r>
              <a:rPr lang="en-US" sz="3771">
                <a:solidFill>
                  <a:srgbClr val="00000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Comprehensive framework addressing data privacy, ethical use</a:t>
            </a:r>
          </a:p>
          <a:p>
            <a:pPr algn="l">
              <a:lnSpc>
                <a:spcPts val="5280"/>
              </a:lnSpc>
            </a:pPr>
            <a:endParaRPr lang="en-US" sz="3771">
              <a:solidFill>
                <a:srgbClr val="000000"/>
              </a:solidFill>
              <a:latin typeface="Proxima Nova Bold"/>
              <a:ea typeface="Proxima Nova Bold"/>
              <a:cs typeface="Proxima Nova Bold"/>
              <a:sym typeface="Proxima Nova Bold"/>
            </a:endParaRPr>
          </a:p>
          <a:p>
            <a:pPr marL="814296" lvl="1" indent="-407148" algn="l">
              <a:lnSpc>
                <a:spcPts val="5280"/>
              </a:lnSpc>
              <a:buFont typeface="Arial"/>
              <a:buChar char="•"/>
            </a:pPr>
            <a:r>
              <a:rPr lang="en-US" sz="3771">
                <a:solidFill>
                  <a:srgbClr val="00000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Focus on innovation and workforce development</a:t>
            </a:r>
          </a:p>
          <a:p>
            <a:pPr algn="l">
              <a:lnSpc>
                <a:spcPts val="5280"/>
              </a:lnSpc>
            </a:pPr>
            <a:endParaRPr lang="en-US" sz="3771">
              <a:solidFill>
                <a:srgbClr val="000000"/>
              </a:solidFill>
              <a:latin typeface="Proxima Nova Bold"/>
              <a:ea typeface="Proxima Nova Bold"/>
              <a:cs typeface="Proxima Nova Bold"/>
              <a:sym typeface="Proxima Nova Bold"/>
            </a:endParaRPr>
          </a:p>
          <a:p>
            <a:pPr marL="814296" lvl="1" indent="-407148" algn="l">
              <a:lnSpc>
                <a:spcPts val="5280"/>
              </a:lnSpc>
              <a:buFont typeface="Arial"/>
              <a:buChar char="•"/>
            </a:pPr>
            <a:r>
              <a:rPr lang="en-US" sz="3771">
                <a:solidFill>
                  <a:srgbClr val="00000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International collaboration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398760" y="3297394"/>
            <a:ext cx="6451830" cy="53356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14296" lvl="1" indent="-407148" algn="l">
              <a:lnSpc>
                <a:spcPts val="5280"/>
              </a:lnSpc>
              <a:buFont typeface="Arial"/>
              <a:buChar char="•"/>
            </a:pPr>
            <a:r>
              <a:rPr lang="en-US" sz="3771">
                <a:solidFill>
                  <a:srgbClr val="00000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Implementation challenges</a:t>
            </a:r>
          </a:p>
          <a:p>
            <a:pPr algn="l">
              <a:lnSpc>
                <a:spcPts val="5280"/>
              </a:lnSpc>
            </a:pPr>
            <a:endParaRPr lang="en-US" sz="3771">
              <a:solidFill>
                <a:srgbClr val="000000"/>
              </a:solidFill>
              <a:latin typeface="Proxima Nova Bold"/>
              <a:ea typeface="Proxima Nova Bold"/>
              <a:cs typeface="Proxima Nova Bold"/>
              <a:sym typeface="Proxima Nova Bold"/>
            </a:endParaRPr>
          </a:p>
          <a:p>
            <a:pPr marL="814296" lvl="1" indent="-407148" algn="l">
              <a:lnSpc>
                <a:spcPts val="5280"/>
              </a:lnSpc>
              <a:buFont typeface="Arial"/>
              <a:buChar char="•"/>
            </a:pPr>
            <a:r>
              <a:rPr lang="en-US" sz="3771">
                <a:solidFill>
                  <a:srgbClr val="00000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Balancing innovation and regulation</a:t>
            </a:r>
          </a:p>
          <a:p>
            <a:pPr algn="l">
              <a:lnSpc>
                <a:spcPts val="5280"/>
              </a:lnSpc>
            </a:pPr>
            <a:endParaRPr lang="en-US" sz="3771">
              <a:solidFill>
                <a:srgbClr val="000000"/>
              </a:solidFill>
              <a:latin typeface="Proxima Nova Bold"/>
              <a:ea typeface="Proxima Nova Bold"/>
              <a:cs typeface="Proxima Nova Bold"/>
              <a:sym typeface="Proxima Nova Bold"/>
            </a:endParaRPr>
          </a:p>
          <a:p>
            <a:pPr marL="814296" lvl="1" indent="-407148" algn="l">
              <a:lnSpc>
                <a:spcPts val="5280"/>
              </a:lnSpc>
              <a:buFont typeface="Arial"/>
              <a:buChar char="•"/>
            </a:pPr>
            <a:r>
              <a:rPr lang="en-US" sz="3771">
                <a:solidFill>
                  <a:srgbClr val="00000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Economic displacement</a:t>
            </a:r>
          </a:p>
          <a:p>
            <a:pPr algn="l">
              <a:lnSpc>
                <a:spcPts val="5280"/>
              </a:lnSpc>
            </a:pPr>
            <a:endParaRPr lang="en-US" sz="3771">
              <a:solidFill>
                <a:srgbClr val="000000"/>
              </a:solidFill>
              <a:latin typeface="Proxima Nova Bold"/>
              <a:ea typeface="Proxima Nova Bold"/>
              <a:cs typeface="Proxima Nova Bold"/>
              <a:sym typeface="Proxima Nova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9674307" y="1320241"/>
            <a:ext cx="5093907" cy="103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  <a:spcBef>
                <a:spcPct val="0"/>
              </a:spcBef>
            </a:pPr>
            <a:r>
              <a:rPr lang="en-US" sz="6000">
                <a:solidFill>
                  <a:srgbClr val="00000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Weaknesses: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1E2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061684" y="-13072"/>
            <a:ext cx="11945196" cy="10520128"/>
          </a:xfrm>
          <a:custGeom>
            <a:avLst/>
            <a:gdLst/>
            <a:ahLst/>
            <a:cxnLst/>
            <a:rect l="l" t="t" r="r" b="b"/>
            <a:pathLst>
              <a:path w="11945196" h="10520128">
                <a:moveTo>
                  <a:pt x="0" y="0"/>
                </a:moveTo>
                <a:lnTo>
                  <a:pt x="11945197" y="0"/>
                </a:lnTo>
                <a:lnTo>
                  <a:pt x="11945197" y="10520128"/>
                </a:lnTo>
                <a:lnTo>
                  <a:pt x="0" y="105201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r="-86301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395212" y="1320241"/>
            <a:ext cx="5254643" cy="103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  <a:spcBef>
                <a:spcPct val="0"/>
              </a:spcBef>
            </a:pPr>
            <a:r>
              <a:rPr lang="en-US" sz="6000">
                <a:solidFill>
                  <a:srgbClr val="00000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Opportunities: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890926" y="3297394"/>
            <a:ext cx="7693099" cy="6006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14296" lvl="1" indent="-407148" algn="l">
              <a:lnSpc>
                <a:spcPts val="5280"/>
              </a:lnSpc>
              <a:buFont typeface="Arial"/>
              <a:buChar char="•"/>
            </a:pPr>
            <a:r>
              <a:rPr lang="en-US" sz="3771">
                <a:solidFill>
                  <a:srgbClr val="00000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Enhancing global competitiveness</a:t>
            </a:r>
          </a:p>
          <a:p>
            <a:pPr algn="l">
              <a:lnSpc>
                <a:spcPts val="5280"/>
              </a:lnSpc>
            </a:pPr>
            <a:endParaRPr lang="en-US" sz="3771">
              <a:solidFill>
                <a:srgbClr val="000000"/>
              </a:solidFill>
              <a:latin typeface="Proxima Nova Bold"/>
              <a:ea typeface="Proxima Nova Bold"/>
              <a:cs typeface="Proxima Nova Bold"/>
              <a:sym typeface="Proxima Nova Bold"/>
            </a:endParaRPr>
          </a:p>
          <a:p>
            <a:pPr marL="814296" lvl="1" indent="-407148" algn="l">
              <a:lnSpc>
                <a:spcPts val="5280"/>
              </a:lnSpc>
              <a:buFont typeface="Arial"/>
              <a:buChar char="•"/>
            </a:pPr>
            <a:r>
              <a:rPr lang="en-US" sz="3771">
                <a:solidFill>
                  <a:srgbClr val="00000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Improving public trust and adoption of AI technologies</a:t>
            </a:r>
          </a:p>
          <a:p>
            <a:pPr algn="l">
              <a:lnSpc>
                <a:spcPts val="5280"/>
              </a:lnSpc>
            </a:pPr>
            <a:endParaRPr lang="en-US" sz="3771">
              <a:solidFill>
                <a:srgbClr val="000000"/>
              </a:solidFill>
              <a:latin typeface="Proxima Nova Bold"/>
              <a:ea typeface="Proxima Nova Bold"/>
              <a:cs typeface="Proxima Nova Bold"/>
              <a:sym typeface="Proxima Nova Bold"/>
            </a:endParaRPr>
          </a:p>
          <a:p>
            <a:pPr marL="814296" lvl="1" indent="-407148" algn="l">
              <a:lnSpc>
                <a:spcPts val="5280"/>
              </a:lnSpc>
              <a:buFont typeface="Arial"/>
              <a:buChar char="•"/>
            </a:pPr>
            <a:r>
              <a:rPr lang="en-US" sz="3771">
                <a:solidFill>
                  <a:srgbClr val="00000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Addressing significant societal challenges</a:t>
            </a:r>
          </a:p>
          <a:p>
            <a:pPr algn="l">
              <a:lnSpc>
                <a:spcPts val="5280"/>
              </a:lnSpc>
            </a:pPr>
            <a:endParaRPr lang="en-US" sz="3771">
              <a:solidFill>
                <a:srgbClr val="000000"/>
              </a:solidFill>
              <a:latin typeface="Proxima Nova Bold"/>
              <a:ea typeface="Proxima Nova Bold"/>
              <a:cs typeface="Proxima Nova Bold"/>
              <a:sym typeface="Proxima Nova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9398760" y="3297394"/>
            <a:ext cx="6451830" cy="53356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14296" lvl="1" indent="-407148" algn="l">
              <a:lnSpc>
                <a:spcPts val="5280"/>
              </a:lnSpc>
              <a:buFont typeface="Arial"/>
              <a:buChar char="•"/>
            </a:pPr>
            <a:r>
              <a:rPr lang="en-US" sz="3771">
                <a:solidFill>
                  <a:srgbClr val="00000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Technological and ethical risks</a:t>
            </a:r>
          </a:p>
          <a:p>
            <a:pPr algn="l">
              <a:lnSpc>
                <a:spcPts val="5280"/>
              </a:lnSpc>
            </a:pPr>
            <a:endParaRPr lang="en-US" sz="3771">
              <a:solidFill>
                <a:srgbClr val="000000"/>
              </a:solidFill>
              <a:latin typeface="Proxima Nova Bold"/>
              <a:ea typeface="Proxima Nova Bold"/>
              <a:cs typeface="Proxima Nova Bold"/>
              <a:sym typeface="Proxima Nova Bold"/>
            </a:endParaRPr>
          </a:p>
          <a:p>
            <a:pPr marL="814296" lvl="1" indent="-407148" algn="l">
              <a:lnSpc>
                <a:spcPts val="5280"/>
              </a:lnSpc>
              <a:buFont typeface="Arial"/>
              <a:buChar char="•"/>
            </a:pPr>
            <a:r>
              <a:rPr lang="en-US" sz="3771">
                <a:solidFill>
                  <a:srgbClr val="00000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Global regulatory landscape</a:t>
            </a:r>
          </a:p>
          <a:p>
            <a:pPr algn="l">
              <a:lnSpc>
                <a:spcPts val="5280"/>
              </a:lnSpc>
            </a:pPr>
            <a:endParaRPr lang="en-US" sz="3771">
              <a:solidFill>
                <a:srgbClr val="000000"/>
              </a:solidFill>
              <a:latin typeface="Proxima Nova Bold"/>
              <a:ea typeface="Proxima Nova Bold"/>
              <a:cs typeface="Proxima Nova Bold"/>
              <a:sym typeface="Proxima Nova Bold"/>
            </a:endParaRPr>
          </a:p>
          <a:p>
            <a:pPr marL="814296" lvl="1" indent="-407148" algn="l">
              <a:lnSpc>
                <a:spcPts val="5280"/>
              </a:lnSpc>
              <a:buFont typeface="Arial"/>
              <a:buChar char="•"/>
            </a:pPr>
            <a:r>
              <a:rPr lang="en-US" sz="3771">
                <a:solidFill>
                  <a:srgbClr val="00000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Economic inequality</a:t>
            </a:r>
          </a:p>
          <a:p>
            <a:pPr algn="l">
              <a:lnSpc>
                <a:spcPts val="5280"/>
              </a:lnSpc>
            </a:pPr>
            <a:endParaRPr lang="en-US" sz="3771">
              <a:solidFill>
                <a:srgbClr val="000000"/>
              </a:solidFill>
              <a:latin typeface="Proxima Nova Bold"/>
              <a:ea typeface="Proxima Nova Bold"/>
              <a:cs typeface="Proxima Nova Bold"/>
              <a:sym typeface="Proxima Nova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9674307" y="1320241"/>
            <a:ext cx="5093907" cy="103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  <a:spcBef>
                <a:spcPct val="0"/>
              </a:spcBef>
            </a:pPr>
            <a:r>
              <a:rPr lang="en-US" sz="6000">
                <a:solidFill>
                  <a:srgbClr val="00000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Threats: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1E2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406375" y="-209481"/>
            <a:ext cx="21532506" cy="10705963"/>
          </a:xfrm>
          <a:custGeom>
            <a:avLst/>
            <a:gdLst/>
            <a:ahLst/>
            <a:cxnLst/>
            <a:rect l="l" t="t" r="r" b="b"/>
            <a:pathLst>
              <a:path w="21532506" h="10705963">
                <a:moveTo>
                  <a:pt x="0" y="0"/>
                </a:moveTo>
                <a:lnTo>
                  <a:pt x="21532505" y="0"/>
                </a:lnTo>
                <a:lnTo>
                  <a:pt x="21532505" y="10705962"/>
                </a:lnTo>
                <a:lnTo>
                  <a:pt x="0" y="107059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2457" t="-35562" r="-65391" b="-24024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582762" y="1918920"/>
            <a:ext cx="13122475" cy="7538443"/>
          </a:xfrm>
          <a:custGeom>
            <a:avLst/>
            <a:gdLst/>
            <a:ahLst/>
            <a:cxnLst/>
            <a:rect l="l" t="t" r="r" b="b"/>
            <a:pathLst>
              <a:path w="13122475" h="7538443">
                <a:moveTo>
                  <a:pt x="0" y="0"/>
                </a:moveTo>
                <a:lnTo>
                  <a:pt x="13122476" y="0"/>
                </a:lnTo>
                <a:lnTo>
                  <a:pt x="13122476" y="7538444"/>
                </a:lnTo>
                <a:lnTo>
                  <a:pt x="0" y="753844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1793987" y="4226565"/>
            <a:ext cx="4517732" cy="2942173"/>
          </a:xfrm>
          <a:custGeom>
            <a:avLst/>
            <a:gdLst/>
            <a:ahLst/>
            <a:cxnLst/>
            <a:rect l="l" t="t" r="r" b="b"/>
            <a:pathLst>
              <a:path w="4517732" h="2942173">
                <a:moveTo>
                  <a:pt x="0" y="0"/>
                </a:moveTo>
                <a:lnTo>
                  <a:pt x="4517732" y="0"/>
                </a:lnTo>
                <a:lnTo>
                  <a:pt x="4517732" y="2942173"/>
                </a:lnTo>
                <a:lnTo>
                  <a:pt x="0" y="294217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407865" y="544513"/>
            <a:ext cx="1623060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141E2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Surge in generative AI adoption from 2023 to 2024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1E2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98398" y="-45112"/>
            <a:ext cx="21532506" cy="10705963"/>
          </a:xfrm>
          <a:custGeom>
            <a:avLst/>
            <a:gdLst/>
            <a:ahLst/>
            <a:cxnLst/>
            <a:rect l="l" t="t" r="r" b="b"/>
            <a:pathLst>
              <a:path w="21532506" h="10705963">
                <a:moveTo>
                  <a:pt x="0" y="0"/>
                </a:moveTo>
                <a:lnTo>
                  <a:pt x="21532506" y="0"/>
                </a:lnTo>
                <a:lnTo>
                  <a:pt x="21532506" y="10705962"/>
                </a:lnTo>
                <a:lnTo>
                  <a:pt x="0" y="107059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2457" t="-35562" r="-65391" b="-24024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476186" y="-1619986"/>
            <a:ext cx="13335628" cy="150028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5580"/>
              </a:lnSpc>
            </a:pPr>
            <a:r>
              <a:rPr lang="en-US" sz="105073">
                <a:solidFill>
                  <a:srgbClr val="D1E2E4"/>
                </a:solidFill>
                <a:latin typeface="Proxima Nova Condensed Bold"/>
                <a:ea typeface="Proxima Nova Condensed Bold"/>
                <a:cs typeface="Proxima Nova Condensed Bold"/>
                <a:sym typeface="Proxima Nova Condensed Bold"/>
              </a:rPr>
              <a:t>AI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872248" y="4497278"/>
            <a:ext cx="14543503" cy="10770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11"/>
              </a:lnSpc>
            </a:pPr>
            <a:r>
              <a:rPr lang="en-US" sz="7555" spc="226">
                <a:solidFill>
                  <a:srgbClr val="00000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AI POLICY AND</a:t>
            </a:r>
            <a:r>
              <a:rPr lang="en-US" sz="7555" spc="226">
                <a:solidFill>
                  <a:srgbClr val="5E17EB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 GEOPOLITICS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1E2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061684" y="-13072"/>
            <a:ext cx="11945196" cy="10520128"/>
          </a:xfrm>
          <a:custGeom>
            <a:avLst/>
            <a:gdLst/>
            <a:ahLst/>
            <a:cxnLst/>
            <a:rect l="l" t="t" r="r" b="b"/>
            <a:pathLst>
              <a:path w="11945196" h="10520128">
                <a:moveTo>
                  <a:pt x="0" y="0"/>
                </a:moveTo>
                <a:lnTo>
                  <a:pt x="11945197" y="0"/>
                </a:lnTo>
                <a:lnTo>
                  <a:pt x="11945197" y="10520128"/>
                </a:lnTo>
                <a:lnTo>
                  <a:pt x="0" y="105201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r="-86301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560070" y="1723851"/>
            <a:ext cx="13167860" cy="7835021"/>
          </a:xfrm>
          <a:custGeom>
            <a:avLst/>
            <a:gdLst/>
            <a:ahLst/>
            <a:cxnLst/>
            <a:rect l="l" t="t" r="r" b="b"/>
            <a:pathLst>
              <a:path w="13167860" h="7835021">
                <a:moveTo>
                  <a:pt x="0" y="0"/>
                </a:moveTo>
                <a:lnTo>
                  <a:pt x="13167860" y="0"/>
                </a:lnTo>
                <a:lnTo>
                  <a:pt x="13167860" y="7835021"/>
                </a:lnTo>
                <a:lnTo>
                  <a:pt x="0" y="783502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28700" y="447675"/>
            <a:ext cx="6893838" cy="103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  <a:spcBef>
                <a:spcPct val="0"/>
              </a:spcBef>
            </a:pPr>
            <a:r>
              <a:rPr lang="en-US" sz="6000">
                <a:solidFill>
                  <a:srgbClr val="00000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U.S.-China AI rivalry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1E2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061684" y="-13072"/>
            <a:ext cx="11945196" cy="10520128"/>
          </a:xfrm>
          <a:custGeom>
            <a:avLst/>
            <a:gdLst/>
            <a:ahLst/>
            <a:cxnLst/>
            <a:rect l="l" t="t" r="r" b="b"/>
            <a:pathLst>
              <a:path w="11945196" h="10520128">
                <a:moveTo>
                  <a:pt x="0" y="0"/>
                </a:moveTo>
                <a:lnTo>
                  <a:pt x="11945197" y="0"/>
                </a:lnTo>
                <a:lnTo>
                  <a:pt x="11945197" y="10520128"/>
                </a:lnTo>
                <a:lnTo>
                  <a:pt x="0" y="105201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r="-86301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067293" y="1931434"/>
            <a:ext cx="13564923" cy="6902387"/>
          </a:xfrm>
          <a:custGeom>
            <a:avLst/>
            <a:gdLst/>
            <a:ahLst/>
            <a:cxnLst/>
            <a:rect l="l" t="t" r="r" b="b"/>
            <a:pathLst>
              <a:path w="13564923" h="6902387">
                <a:moveTo>
                  <a:pt x="0" y="0"/>
                </a:moveTo>
                <a:lnTo>
                  <a:pt x="13564923" y="0"/>
                </a:lnTo>
                <a:lnTo>
                  <a:pt x="13564923" y="6902387"/>
                </a:lnTo>
                <a:lnTo>
                  <a:pt x="0" y="690238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0" y="447675"/>
            <a:ext cx="13649625" cy="103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  <a:spcBef>
                <a:spcPct val="0"/>
              </a:spcBef>
            </a:pPr>
            <a:r>
              <a:rPr lang="en-US" sz="6000">
                <a:solidFill>
                  <a:srgbClr val="00000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Government Strategy Distribution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206368" y="9210675"/>
            <a:ext cx="14938949" cy="7629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33"/>
              </a:lnSpc>
              <a:spcBef>
                <a:spcPct val="0"/>
              </a:spcBef>
            </a:pPr>
            <a:r>
              <a:rPr lang="en-US" sz="2166">
                <a:solidFill>
                  <a:srgbClr val="00000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*Government Strategy is the factor of Investment group of indicators, which reflects financial and procedural commitments to artificial intelligence.Data source: AI Global Index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1E2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061684" y="-13072"/>
            <a:ext cx="11945196" cy="10520128"/>
          </a:xfrm>
          <a:custGeom>
            <a:avLst/>
            <a:gdLst/>
            <a:ahLst/>
            <a:cxnLst/>
            <a:rect l="l" t="t" r="r" b="b"/>
            <a:pathLst>
              <a:path w="11945196" h="10520128">
                <a:moveTo>
                  <a:pt x="0" y="0"/>
                </a:moveTo>
                <a:lnTo>
                  <a:pt x="11945197" y="0"/>
                </a:lnTo>
                <a:lnTo>
                  <a:pt x="11945197" y="10520128"/>
                </a:lnTo>
                <a:lnTo>
                  <a:pt x="0" y="105201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r="-86301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54644" y="2725577"/>
            <a:ext cx="8689356" cy="5631807"/>
          </a:xfrm>
          <a:custGeom>
            <a:avLst/>
            <a:gdLst/>
            <a:ahLst/>
            <a:cxnLst/>
            <a:rect l="l" t="t" r="r" b="b"/>
            <a:pathLst>
              <a:path w="8689356" h="5631807">
                <a:moveTo>
                  <a:pt x="0" y="0"/>
                </a:moveTo>
                <a:lnTo>
                  <a:pt x="8689356" y="0"/>
                </a:lnTo>
                <a:lnTo>
                  <a:pt x="8689356" y="5631807"/>
                </a:lnTo>
                <a:lnTo>
                  <a:pt x="0" y="563180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1539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9144000" y="2725577"/>
            <a:ext cx="8580895" cy="5631807"/>
          </a:xfrm>
          <a:custGeom>
            <a:avLst/>
            <a:gdLst/>
            <a:ahLst/>
            <a:cxnLst/>
            <a:rect l="l" t="t" r="r" b="b"/>
            <a:pathLst>
              <a:path w="8580895" h="5631807">
                <a:moveTo>
                  <a:pt x="0" y="0"/>
                </a:moveTo>
                <a:lnTo>
                  <a:pt x="8580895" y="0"/>
                </a:lnTo>
                <a:lnTo>
                  <a:pt x="8580895" y="5631807"/>
                </a:lnTo>
                <a:lnTo>
                  <a:pt x="0" y="563180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70946" y="669137"/>
            <a:ext cx="17275754" cy="20564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83"/>
              </a:lnSpc>
              <a:spcBef>
                <a:spcPct val="0"/>
              </a:spcBef>
            </a:pPr>
            <a:r>
              <a:rPr lang="en-US" sz="3916">
                <a:solidFill>
                  <a:srgbClr val="00000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The competition between the U.S. and China in AI technology is intense. </a:t>
            </a:r>
          </a:p>
          <a:p>
            <a:pPr algn="ctr">
              <a:lnSpc>
                <a:spcPts val="5483"/>
              </a:lnSpc>
              <a:spcBef>
                <a:spcPct val="0"/>
              </a:spcBef>
            </a:pPr>
            <a:endParaRPr lang="en-US" sz="3916">
              <a:solidFill>
                <a:srgbClr val="000000"/>
              </a:solidFill>
              <a:latin typeface="Proxima Nova Bold"/>
              <a:ea typeface="Proxima Nova Bold"/>
              <a:cs typeface="Proxima Nova Bold"/>
              <a:sym typeface="Proxima Nova Bold"/>
            </a:endParaRPr>
          </a:p>
          <a:p>
            <a:pPr algn="ctr">
              <a:lnSpc>
                <a:spcPts val="5483"/>
              </a:lnSpc>
              <a:spcBef>
                <a:spcPct val="0"/>
              </a:spcBef>
            </a:pPr>
            <a:endParaRPr lang="en-US" sz="3916">
              <a:solidFill>
                <a:srgbClr val="000000"/>
              </a:solidFill>
              <a:latin typeface="Proxima Nova Bold"/>
              <a:ea typeface="Proxima Nova Bold"/>
              <a:cs typeface="Proxima Nova Bold"/>
              <a:sym typeface="Proxima Nova Bold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1E2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061684" y="-13072"/>
            <a:ext cx="11945196" cy="10520128"/>
          </a:xfrm>
          <a:custGeom>
            <a:avLst/>
            <a:gdLst/>
            <a:ahLst/>
            <a:cxnLst/>
            <a:rect l="l" t="t" r="r" b="b"/>
            <a:pathLst>
              <a:path w="11945196" h="10520128">
                <a:moveTo>
                  <a:pt x="0" y="0"/>
                </a:moveTo>
                <a:lnTo>
                  <a:pt x="11945197" y="0"/>
                </a:lnTo>
                <a:lnTo>
                  <a:pt x="11945197" y="10520128"/>
                </a:lnTo>
                <a:lnTo>
                  <a:pt x="0" y="105201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r="-86301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786085" y="2740055"/>
            <a:ext cx="7077767" cy="7101571"/>
          </a:xfrm>
          <a:custGeom>
            <a:avLst/>
            <a:gdLst/>
            <a:ahLst/>
            <a:cxnLst/>
            <a:rect l="l" t="t" r="r" b="b"/>
            <a:pathLst>
              <a:path w="7077767" h="7101571">
                <a:moveTo>
                  <a:pt x="0" y="0"/>
                </a:moveTo>
                <a:lnTo>
                  <a:pt x="7077767" y="0"/>
                </a:lnTo>
                <a:lnTo>
                  <a:pt x="7077767" y="7101571"/>
                </a:lnTo>
                <a:lnTo>
                  <a:pt x="0" y="710157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330652" y="408265"/>
            <a:ext cx="17626696" cy="19988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326"/>
              </a:lnSpc>
              <a:spcBef>
                <a:spcPct val="0"/>
              </a:spcBef>
            </a:pPr>
            <a:r>
              <a:rPr lang="en-US" sz="3804" u="none" strike="noStrike">
                <a:solidFill>
                  <a:srgbClr val="00000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This rivalry poses strategic risks, including </a:t>
            </a:r>
            <a:r>
              <a:rPr lang="en-US" sz="3804" u="none" strike="noStrike">
                <a:solidFill>
                  <a:srgbClr val="5E17EB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technological dominance</a:t>
            </a:r>
            <a:r>
              <a:rPr lang="en-US" sz="3804" u="none" strike="noStrike">
                <a:solidFill>
                  <a:srgbClr val="00000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, espionage, and </a:t>
            </a:r>
            <a:r>
              <a:rPr lang="en-US" sz="3804" u="none" strike="noStrike">
                <a:solidFill>
                  <a:srgbClr val="5E17EB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military confrontations</a:t>
            </a:r>
            <a:r>
              <a:rPr lang="en-US" sz="3804" u="none" strike="noStrike">
                <a:solidFill>
                  <a:srgbClr val="00000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, as both countries heavily invest in AI R&amp;D for global leadership.</a:t>
            </a:r>
          </a:p>
        </p:txBody>
      </p:sp>
      <p:sp>
        <p:nvSpPr>
          <p:cNvPr id="5" name="Freeform 5"/>
          <p:cNvSpPr/>
          <p:nvPr/>
        </p:nvSpPr>
        <p:spPr>
          <a:xfrm>
            <a:off x="730191" y="3146526"/>
            <a:ext cx="8757385" cy="6288629"/>
          </a:xfrm>
          <a:custGeom>
            <a:avLst/>
            <a:gdLst/>
            <a:ahLst/>
            <a:cxnLst/>
            <a:rect l="l" t="t" r="r" b="b"/>
            <a:pathLst>
              <a:path w="8757385" h="6288629">
                <a:moveTo>
                  <a:pt x="0" y="0"/>
                </a:moveTo>
                <a:lnTo>
                  <a:pt x="8757384" y="0"/>
                </a:lnTo>
                <a:lnTo>
                  <a:pt x="8757384" y="6288629"/>
                </a:lnTo>
                <a:lnTo>
                  <a:pt x="0" y="628862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r="-16007"/>
            </a:stretch>
          </a:blipFill>
        </p:spPr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1E2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061684" y="-13072"/>
            <a:ext cx="11945196" cy="10520128"/>
          </a:xfrm>
          <a:custGeom>
            <a:avLst/>
            <a:gdLst/>
            <a:ahLst/>
            <a:cxnLst/>
            <a:rect l="l" t="t" r="r" b="b"/>
            <a:pathLst>
              <a:path w="11945196" h="10520128">
                <a:moveTo>
                  <a:pt x="0" y="0"/>
                </a:moveTo>
                <a:lnTo>
                  <a:pt x="11945197" y="0"/>
                </a:lnTo>
                <a:lnTo>
                  <a:pt x="11945197" y="10520128"/>
                </a:lnTo>
                <a:lnTo>
                  <a:pt x="0" y="105201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r="-86301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981760" y="2591103"/>
            <a:ext cx="14324481" cy="49809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08"/>
              </a:lnSpc>
              <a:spcBef>
                <a:spcPct val="0"/>
              </a:spcBef>
            </a:pPr>
            <a:r>
              <a:rPr lang="en-US" sz="5648">
                <a:solidFill>
                  <a:srgbClr val="141E2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China's AI strategy involves significant </a:t>
            </a:r>
            <a:r>
              <a:rPr lang="en-US" sz="5648">
                <a:solidFill>
                  <a:srgbClr val="5E17EB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state-led investments</a:t>
            </a:r>
            <a:r>
              <a:rPr lang="en-US" sz="5648">
                <a:solidFill>
                  <a:srgbClr val="141E2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 and integration of AI into </a:t>
            </a:r>
            <a:r>
              <a:rPr lang="en-US" sz="5648">
                <a:solidFill>
                  <a:srgbClr val="5E17EB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military applications</a:t>
            </a:r>
            <a:r>
              <a:rPr lang="en-US" sz="5648">
                <a:solidFill>
                  <a:srgbClr val="141E2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, while the U.S. focuses on innovation-driven approaches supported by </a:t>
            </a:r>
            <a:r>
              <a:rPr lang="en-US" sz="5648">
                <a:solidFill>
                  <a:srgbClr val="5E17EB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private sector initiatives.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1E2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061684" y="-13072"/>
            <a:ext cx="11945196" cy="10520128"/>
          </a:xfrm>
          <a:custGeom>
            <a:avLst/>
            <a:gdLst/>
            <a:ahLst/>
            <a:cxnLst/>
            <a:rect l="l" t="t" r="r" b="b"/>
            <a:pathLst>
              <a:path w="11945196" h="10520128">
                <a:moveTo>
                  <a:pt x="0" y="0"/>
                </a:moveTo>
                <a:lnTo>
                  <a:pt x="11945197" y="0"/>
                </a:lnTo>
                <a:lnTo>
                  <a:pt x="11945197" y="10520128"/>
                </a:lnTo>
                <a:lnTo>
                  <a:pt x="0" y="105201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r="-86301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423887" y="4552908"/>
            <a:ext cx="11024177" cy="12452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127"/>
              </a:lnSpc>
              <a:spcBef>
                <a:spcPct val="0"/>
              </a:spcBef>
            </a:pPr>
            <a:r>
              <a:rPr lang="en-US" sz="7233">
                <a:solidFill>
                  <a:srgbClr val="00000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Recommendations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1E2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900949" y="0"/>
            <a:ext cx="11945196" cy="10520128"/>
          </a:xfrm>
          <a:custGeom>
            <a:avLst/>
            <a:gdLst/>
            <a:ahLst/>
            <a:cxnLst/>
            <a:rect l="l" t="t" r="r" b="b"/>
            <a:pathLst>
              <a:path w="11945196" h="10520128">
                <a:moveTo>
                  <a:pt x="0" y="0"/>
                </a:moveTo>
                <a:lnTo>
                  <a:pt x="11945196" y="0"/>
                </a:lnTo>
                <a:lnTo>
                  <a:pt x="11945196" y="10520128"/>
                </a:lnTo>
                <a:lnTo>
                  <a:pt x="0" y="105201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r="-86301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76136" y="1067656"/>
            <a:ext cx="13649625" cy="103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  <a:spcBef>
                <a:spcPct val="0"/>
              </a:spcBef>
            </a:pPr>
            <a:r>
              <a:rPr lang="en-US" sz="6000">
                <a:solidFill>
                  <a:srgbClr val="00000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Support Key Industry Players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2595095"/>
            <a:ext cx="16070503" cy="63597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57"/>
              </a:lnSpc>
            </a:pPr>
            <a:endParaRPr/>
          </a:p>
          <a:p>
            <a:pPr marL="872430" lvl="1" indent="-436215" algn="l">
              <a:lnSpc>
                <a:spcPts val="5657"/>
              </a:lnSpc>
              <a:buFont typeface="Arial"/>
              <a:buChar char="•"/>
            </a:pPr>
            <a:r>
              <a:rPr lang="en-US" sz="4040">
                <a:solidFill>
                  <a:srgbClr val="5E17EB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Increase Funding and Incentives: </a:t>
            </a:r>
            <a:r>
              <a:rPr lang="en-US" sz="4040">
                <a:solidFill>
                  <a:srgbClr val="00000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Provide more grants and subsidies to companies leading in AI research and development, including established tech giants and innovative startups.</a:t>
            </a:r>
          </a:p>
          <a:p>
            <a:pPr algn="l">
              <a:lnSpc>
                <a:spcPts val="5657"/>
              </a:lnSpc>
            </a:pPr>
            <a:endParaRPr lang="en-US" sz="4040">
              <a:solidFill>
                <a:srgbClr val="000000"/>
              </a:solidFill>
              <a:latin typeface="Proxima Nova Bold"/>
              <a:ea typeface="Proxima Nova Bold"/>
              <a:cs typeface="Proxima Nova Bold"/>
              <a:sym typeface="Proxima Nova Bold"/>
            </a:endParaRPr>
          </a:p>
          <a:p>
            <a:pPr marL="872430" lvl="1" indent="-436215" algn="l">
              <a:lnSpc>
                <a:spcPts val="5657"/>
              </a:lnSpc>
              <a:buFont typeface="Arial"/>
              <a:buChar char="•"/>
            </a:pPr>
            <a:r>
              <a:rPr lang="en-US" sz="4040">
                <a:solidFill>
                  <a:srgbClr val="00000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The National Science Foundation (NSF) can </a:t>
            </a:r>
            <a:r>
              <a:rPr lang="en-US" sz="4040">
                <a:solidFill>
                  <a:srgbClr val="5E17EB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increase funding</a:t>
            </a:r>
            <a:r>
              <a:rPr lang="en-US" sz="4040">
                <a:solidFill>
                  <a:srgbClr val="00000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 for AI research, and initiatives like the Defense Advanced Research Projects Agency (DARPA) can continue supporting AI innovation in defense technologies.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1E2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900949" y="0"/>
            <a:ext cx="11945196" cy="10520128"/>
          </a:xfrm>
          <a:custGeom>
            <a:avLst/>
            <a:gdLst/>
            <a:ahLst/>
            <a:cxnLst/>
            <a:rect l="l" t="t" r="r" b="b"/>
            <a:pathLst>
              <a:path w="11945196" h="10520128">
                <a:moveTo>
                  <a:pt x="0" y="0"/>
                </a:moveTo>
                <a:lnTo>
                  <a:pt x="11945196" y="0"/>
                </a:lnTo>
                <a:lnTo>
                  <a:pt x="11945196" y="10520128"/>
                </a:lnTo>
                <a:lnTo>
                  <a:pt x="0" y="105201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r="-86301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0" y="904875"/>
            <a:ext cx="13649625" cy="103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  <a:spcBef>
                <a:spcPct val="0"/>
              </a:spcBef>
            </a:pPr>
            <a:r>
              <a:rPr lang="en-US" sz="6000">
                <a:solidFill>
                  <a:srgbClr val="00000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Develop Regulatory Framework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00568" y="2378910"/>
            <a:ext cx="16987173" cy="76243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53633" lvl="1" indent="-426816" algn="l">
              <a:lnSpc>
                <a:spcPts val="5535"/>
              </a:lnSpc>
              <a:buFont typeface="Arial"/>
              <a:buChar char="•"/>
            </a:pPr>
            <a:r>
              <a:rPr lang="en-US" sz="3953">
                <a:solidFill>
                  <a:srgbClr val="5E17EB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Establish a Federal AI Agency: </a:t>
            </a:r>
            <a:r>
              <a:rPr lang="en-US" sz="3953">
                <a:solidFill>
                  <a:srgbClr val="00000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Create a dedicated</a:t>
            </a:r>
            <a:r>
              <a:rPr lang="en-US" sz="3953">
                <a:solidFill>
                  <a:srgbClr val="5E17EB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 agency </a:t>
            </a:r>
            <a:r>
              <a:rPr lang="en-US" sz="3953">
                <a:solidFill>
                  <a:srgbClr val="00000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to oversee AI developments and ensure compliance with ethical standards and regulations.</a:t>
            </a:r>
          </a:p>
          <a:p>
            <a:pPr algn="l">
              <a:lnSpc>
                <a:spcPts val="5535"/>
              </a:lnSpc>
            </a:pPr>
            <a:endParaRPr lang="en-US" sz="3953">
              <a:solidFill>
                <a:srgbClr val="000000"/>
              </a:solidFill>
              <a:latin typeface="Proxima Nova Bold"/>
              <a:ea typeface="Proxima Nova Bold"/>
              <a:cs typeface="Proxima Nova Bold"/>
              <a:sym typeface="Proxima Nova Bold"/>
            </a:endParaRPr>
          </a:p>
          <a:p>
            <a:pPr marL="853633" lvl="1" indent="-426816" algn="l">
              <a:lnSpc>
                <a:spcPts val="5535"/>
              </a:lnSpc>
              <a:buFont typeface="Arial"/>
              <a:buChar char="•"/>
            </a:pPr>
            <a:r>
              <a:rPr lang="en-US" sz="3953">
                <a:solidFill>
                  <a:srgbClr val="5E17EB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Legislation: </a:t>
            </a:r>
            <a:r>
              <a:rPr lang="en-US" sz="3953">
                <a:solidFill>
                  <a:srgbClr val="00000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Develop and pass comprehensive AI regulations that balance innovation with public safety and ethical considerations. This could include updating existing laws to address AI-specific challenges.</a:t>
            </a:r>
          </a:p>
          <a:p>
            <a:pPr algn="l">
              <a:lnSpc>
                <a:spcPts val="5535"/>
              </a:lnSpc>
            </a:pPr>
            <a:endParaRPr lang="en-US" sz="3953">
              <a:solidFill>
                <a:srgbClr val="000000"/>
              </a:solidFill>
              <a:latin typeface="Proxima Nova Bold"/>
              <a:ea typeface="Proxima Nova Bold"/>
              <a:cs typeface="Proxima Nova Bold"/>
              <a:sym typeface="Proxima Nova Bold"/>
            </a:endParaRPr>
          </a:p>
          <a:p>
            <a:pPr marL="853633" lvl="1" indent="-426816" algn="l">
              <a:lnSpc>
                <a:spcPts val="5535"/>
              </a:lnSpc>
              <a:buFont typeface="Arial"/>
              <a:buChar char="•"/>
            </a:pPr>
            <a:r>
              <a:rPr lang="en-US" sz="3953">
                <a:solidFill>
                  <a:srgbClr val="00000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The </a:t>
            </a:r>
            <a:r>
              <a:rPr lang="en-US" sz="3953">
                <a:solidFill>
                  <a:srgbClr val="5E17EB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AI in Government Act </a:t>
            </a:r>
            <a:r>
              <a:rPr lang="en-US" sz="3953">
                <a:solidFill>
                  <a:srgbClr val="00000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aims to enhance the use of AI in federal agencies and ensure responsible development and deployment.</a:t>
            </a:r>
          </a:p>
          <a:p>
            <a:pPr algn="l">
              <a:lnSpc>
                <a:spcPts val="5535"/>
              </a:lnSpc>
            </a:pPr>
            <a:endParaRPr lang="en-US" sz="3953">
              <a:solidFill>
                <a:srgbClr val="000000"/>
              </a:solidFill>
              <a:latin typeface="Proxima Nova Bold"/>
              <a:ea typeface="Proxima Nova Bold"/>
              <a:cs typeface="Proxima Nova Bold"/>
              <a:sym typeface="Proxima Nova Bold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1E2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900949" y="0"/>
            <a:ext cx="11945196" cy="10520128"/>
          </a:xfrm>
          <a:custGeom>
            <a:avLst/>
            <a:gdLst/>
            <a:ahLst/>
            <a:cxnLst/>
            <a:rect l="l" t="t" r="r" b="b"/>
            <a:pathLst>
              <a:path w="11945196" h="10520128">
                <a:moveTo>
                  <a:pt x="0" y="0"/>
                </a:moveTo>
                <a:lnTo>
                  <a:pt x="11945196" y="0"/>
                </a:lnTo>
                <a:lnTo>
                  <a:pt x="11945196" y="10520128"/>
                </a:lnTo>
                <a:lnTo>
                  <a:pt x="0" y="105201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r="-86301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-2158452" y="904875"/>
            <a:ext cx="13649625" cy="103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  <a:spcBef>
                <a:spcPct val="0"/>
              </a:spcBef>
            </a:pPr>
            <a:r>
              <a:rPr lang="en-US" sz="6000">
                <a:solidFill>
                  <a:srgbClr val="00000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Foster Collaboration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00568" y="2378910"/>
            <a:ext cx="16987173" cy="69290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53633" lvl="1" indent="-426816" algn="l">
              <a:lnSpc>
                <a:spcPts val="5535"/>
              </a:lnSpc>
              <a:buFont typeface="Arial"/>
              <a:buChar char="•"/>
            </a:pPr>
            <a:r>
              <a:rPr lang="en-US" sz="3953">
                <a:solidFill>
                  <a:srgbClr val="5E17EB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Government-Private Sector Partnerships:</a:t>
            </a:r>
            <a:r>
              <a:rPr lang="en-US" sz="3953">
                <a:solidFill>
                  <a:srgbClr val="00000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 Encourage partnerships between federal agencies and private tech companies to accelerate AI development and application.</a:t>
            </a:r>
          </a:p>
          <a:p>
            <a:pPr algn="l">
              <a:lnSpc>
                <a:spcPts val="5535"/>
              </a:lnSpc>
            </a:pPr>
            <a:endParaRPr lang="en-US" sz="3953">
              <a:solidFill>
                <a:srgbClr val="000000"/>
              </a:solidFill>
              <a:latin typeface="Proxima Nova Bold"/>
              <a:ea typeface="Proxima Nova Bold"/>
              <a:cs typeface="Proxima Nova Bold"/>
              <a:sym typeface="Proxima Nova Bold"/>
            </a:endParaRPr>
          </a:p>
          <a:p>
            <a:pPr marL="853633" lvl="1" indent="-426816" algn="l">
              <a:lnSpc>
                <a:spcPts val="5535"/>
              </a:lnSpc>
              <a:buFont typeface="Arial"/>
              <a:buChar char="•"/>
            </a:pPr>
            <a:r>
              <a:rPr lang="en-US" sz="3953">
                <a:solidFill>
                  <a:srgbClr val="5E17EB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Academic Collaboration:</a:t>
            </a:r>
            <a:r>
              <a:rPr lang="en-US" sz="3953">
                <a:solidFill>
                  <a:srgbClr val="00000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 Promote collaboration between universities and industry to drive cutting-edge research and practical applications.</a:t>
            </a:r>
          </a:p>
          <a:p>
            <a:pPr algn="l">
              <a:lnSpc>
                <a:spcPts val="5535"/>
              </a:lnSpc>
            </a:pPr>
            <a:endParaRPr lang="en-US" sz="3953">
              <a:solidFill>
                <a:srgbClr val="000000"/>
              </a:solidFill>
              <a:latin typeface="Proxima Nova Bold"/>
              <a:ea typeface="Proxima Nova Bold"/>
              <a:cs typeface="Proxima Nova Bold"/>
              <a:sym typeface="Proxima Nova Bold"/>
            </a:endParaRPr>
          </a:p>
          <a:p>
            <a:pPr marL="853633" lvl="1" indent="-426816" algn="l">
              <a:lnSpc>
                <a:spcPts val="5535"/>
              </a:lnSpc>
              <a:buFont typeface="Arial"/>
              <a:buChar char="•"/>
            </a:pPr>
            <a:r>
              <a:rPr lang="en-US" sz="3953">
                <a:solidFill>
                  <a:srgbClr val="00000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The AI Research Institutes initiative supports academic, industry, and government collaboration.</a:t>
            </a:r>
          </a:p>
          <a:p>
            <a:pPr algn="l">
              <a:lnSpc>
                <a:spcPts val="5535"/>
              </a:lnSpc>
            </a:pPr>
            <a:endParaRPr lang="en-US" sz="3953">
              <a:solidFill>
                <a:srgbClr val="000000"/>
              </a:solidFill>
              <a:latin typeface="Proxima Nova Bold"/>
              <a:ea typeface="Proxima Nova Bold"/>
              <a:cs typeface="Proxima Nova Bold"/>
              <a:sym typeface="Proxima Nova Bol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1E2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061684" y="-13072"/>
            <a:ext cx="11945196" cy="10520128"/>
          </a:xfrm>
          <a:custGeom>
            <a:avLst/>
            <a:gdLst/>
            <a:ahLst/>
            <a:cxnLst/>
            <a:rect l="l" t="t" r="r" b="b"/>
            <a:pathLst>
              <a:path w="11945196" h="10520128">
                <a:moveTo>
                  <a:pt x="0" y="0"/>
                </a:moveTo>
                <a:lnTo>
                  <a:pt x="11945197" y="0"/>
                </a:lnTo>
                <a:lnTo>
                  <a:pt x="11945197" y="10520128"/>
                </a:lnTo>
                <a:lnTo>
                  <a:pt x="0" y="105201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r="-86301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271316" y="3200850"/>
            <a:ext cx="4312759" cy="3089560"/>
          </a:xfrm>
          <a:custGeom>
            <a:avLst/>
            <a:gdLst/>
            <a:ahLst/>
            <a:cxnLst/>
            <a:rect l="l" t="t" r="r" b="b"/>
            <a:pathLst>
              <a:path w="4312759" h="3089560">
                <a:moveTo>
                  <a:pt x="0" y="0"/>
                </a:moveTo>
                <a:lnTo>
                  <a:pt x="4312759" y="0"/>
                </a:lnTo>
                <a:lnTo>
                  <a:pt x="4312759" y="3089560"/>
                </a:lnTo>
                <a:lnTo>
                  <a:pt x="0" y="308956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807" b="-1807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3414509" y="3201132"/>
            <a:ext cx="4142929" cy="3089278"/>
          </a:xfrm>
          <a:custGeom>
            <a:avLst/>
            <a:gdLst/>
            <a:ahLst/>
            <a:cxnLst/>
            <a:rect l="l" t="t" r="r" b="b"/>
            <a:pathLst>
              <a:path w="4142929" h="3089278">
                <a:moveTo>
                  <a:pt x="0" y="0"/>
                </a:moveTo>
                <a:lnTo>
                  <a:pt x="4142930" y="0"/>
                </a:lnTo>
                <a:lnTo>
                  <a:pt x="4142930" y="3089278"/>
                </a:lnTo>
                <a:lnTo>
                  <a:pt x="0" y="308927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995" b="-995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6236780" y="7051308"/>
            <a:ext cx="5313260" cy="2378834"/>
          </a:xfrm>
          <a:custGeom>
            <a:avLst/>
            <a:gdLst/>
            <a:ahLst/>
            <a:cxnLst/>
            <a:rect l="l" t="t" r="r" b="b"/>
            <a:pathLst>
              <a:path w="5313260" h="2378834">
                <a:moveTo>
                  <a:pt x="0" y="0"/>
                </a:moveTo>
                <a:lnTo>
                  <a:pt x="5313259" y="0"/>
                </a:lnTo>
                <a:lnTo>
                  <a:pt x="5313259" y="2378834"/>
                </a:lnTo>
                <a:lnTo>
                  <a:pt x="0" y="237883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12702" b="-12702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3244680" y="2202474"/>
            <a:ext cx="4312759" cy="6849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6"/>
              </a:lnSpc>
            </a:pPr>
            <a:r>
              <a:rPr lang="en-US" sz="3997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Text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71316" y="2202756"/>
            <a:ext cx="4312759" cy="6849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6"/>
              </a:lnSpc>
            </a:pPr>
            <a:r>
              <a:rPr lang="en-US" sz="3997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Image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737030" y="6090646"/>
            <a:ext cx="4312759" cy="6849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6"/>
              </a:lnSpc>
            </a:pPr>
            <a:r>
              <a:rPr lang="en-US" sz="3997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Audio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99077" y="652290"/>
            <a:ext cx="16230600" cy="103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  <a:spcBef>
                <a:spcPct val="0"/>
              </a:spcBef>
            </a:pPr>
            <a:r>
              <a:rPr lang="en-US" sz="6000">
                <a:solidFill>
                  <a:srgbClr val="141E2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Definition of generative AI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1E2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900949" y="0"/>
            <a:ext cx="11945196" cy="10520128"/>
          </a:xfrm>
          <a:custGeom>
            <a:avLst/>
            <a:gdLst/>
            <a:ahLst/>
            <a:cxnLst/>
            <a:rect l="l" t="t" r="r" b="b"/>
            <a:pathLst>
              <a:path w="11945196" h="10520128">
                <a:moveTo>
                  <a:pt x="0" y="0"/>
                </a:moveTo>
                <a:lnTo>
                  <a:pt x="11945196" y="0"/>
                </a:lnTo>
                <a:lnTo>
                  <a:pt x="11945196" y="10520128"/>
                </a:lnTo>
                <a:lnTo>
                  <a:pt x="0" y="105201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r="-86301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-776078" y="904875"/>
            <a:ext cx="13649625" cy="103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  <a:spcBef>
                <a:spcPct val="0"/>
              </a:spcBef>
            </a:pPr>
            <a:r>
              <a:rPr lang="en-US" sz="6000">
                <a:solidFill>
                  <a:srgbClr val="00000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Implement Economic Policies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31681" y="2562608"/>
            <a:ext cx="16987173" cy="69290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53633" lvl="1" indent="-426816" algn="l">
              <a:lnSpc>
                <a:spcPts val="5535"/>
              </a:lnSpc>
              <a:buFont typeface="Arial"/>
              <a:buChar char="•"/>
            </a:pPr>
            <a:r>
              <a:rPr lang="en-US" sz="3953">
                <a:solidFill>
                  <a:srgbClr val="5E17EB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Tax Incentives and Subsidies: </a:t>
            </a:r>
            <a:r>
              <a:rPr lang="en-US" sz="3953">
                <a:solidFill>
                  <a:srgbClr val="00000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Provide tax breaks and subsidies for companies investing in AI research and development. This will stimulate more investment in the sector.</a:t>
            </a:r>
          </a:p>
          <a:p>
            <a:pPr algn="l">
              <a:lnSpc>
                <a:spcPts val="5535"/>
              </a:lnSpc>
            </a:pPr>
            <a:endParaRPr lang="en-US" sz="3953">
              <a:solidFill>
                <a:srgbClr val="000000"/>
              </a:solidFill>
              <a:latin typeface="Proxima Nova Bold"/>
              <a:ea typeface="Proxima Nova Bold"/>
              <a:cs typeface="Proxima Nova Bold"/>
              <a:sym typeface="Proxima Nova Bold"/>
            </a:endParaRPr>
          </a:p>
          <a:p>
            <a:pPr marL="853633" lvl="1" indent="-426816" algn="l">
              <a:lnSpc>
                <a:spcPts val="5535"/>
              </a:lnSpc>
              <a:buFont typeface="Arial"/>
              <a:buChar char="•"/>
            </a:pPr>
            <a:r>
              <a:rPr lang="en-US" sz="3953">
                <a:solidFill>
                  <a:srgbClr val="5E17EB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Funding for Startups: </a:t>
            </a:r>
            <a:r>
              <a:rPr lang="en-US" sz="3953">
                <a:solidFill>
                  <a:srgbClr val="00000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Establish funds specifically for AI startups to help them scale and innovate.</a:t>
            </a:r>
          </a:p>
          <a:p>
            <a:pPr algn="l">
              <a:lnSpc>
                <a:spcPts val="5535"/>
              </a:lnSpc>
            </a:pPr>
            <a:endParaRPr lang="en-US" sz="3953">
              <a:solidFill>
                <a:srgbClr val="000000"/>
              </a:solidFill>
              <a:latin typeface="Proxima Nova Bold"/>
              <a:ea typeface="Proxima Nova Bold"/>
              <a:cs typeface="Proxima Nova Bold"/>
              <a:sym typeface="Proxima Nova Bold"/>
            </a:endParaRPr>
          </a:p>
          <a:p>
            <a:pPr marL="853633" lvl="1" indent="-426816" algn="l">
              <a:lnSpc>
                <a:spcPts val="5535"/>
              </a:lnSpc>
              <a:buFont typeface="Arial"/>
              <a:buChar char="•"/>
            </a:pPr>
            <a:r>
              <a:rPr lang="en-US" sz="3953">
                <a:solidFill>
                  <a:srgbClr val="00000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The Research &amp; Experimentation Tax Credit can include more AI projects.</a:t>
            </a:r>
          </a:p>
          <a:p>
            <a:pPr algn="l">
              <a:lnSpc>
                <a:spcPts val="5535"/>
              </a:lnSpc>
            </a:pPr>
            <a:endParaRPr lang="en-US" sz="3953">
              <a:solidFill>
                <a:srgbClr val="000000"/>
              </a:solidFill>
              <a:latin typeface="Proxima Nova Bold"/>
              <a:ea typeface="Proxima Nova Bold"/>
              <a:cs typeface="Proxima Nova Bold"/>
              <a:sym typeface="Proxima Nova Bold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1E2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900949" y="0"/>
            <a:ext cx="11945196" cy="10520128"/>
          </a:xfrm>
          <a:custGeom>
            <a:avLst/>
            <a:gdLst/>
            <a:ahLst/>
            <a:cxnLst/>
            <a:rect l="l" t="t" r="r" b="b"/>
            <a:pathLst>
              <a:path w="11945196" h="10520128">
                <a:moveTo>
                  <a:pt x="0" y="0"/>
                </a:moveTo>
                <a:lnTo>
                  <a:pt x="11945196" y="0"/>
                </a:lnTo>
                <a:lnTo>
                  <a:pt x="11945196" y="10520128"/>
                </a:lnTo>
                <a:lnTo>
                  <a:pt x="0" y="105201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r="-86301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696117" y="904875"/>
            <a:ext cx="15716228" cy="103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  <a:spcBef>
                <a:spcPct val="0"/>
              </a:spcBef>
            </a:pPr>
            <a:r>
              <a:rPr lang="en-US" sz="6000">
                <a:solidFill>
                  <a:srgbClr val="00000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Focus on Transparency and Accountability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31681" y="2562608"/>
            <a:ext cx="16987173" cy="76243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53633" lvl="1" indent="-426816" algn="l">
              <a:lnSpc>
                <a:spcPts val="5535"/>
              </a:lnSpc>
              <a:buFont typeface="Arial"/>
              <a:buChar char="•"/>
            </a:pPr>
            <a:r>
              <a:rPr lang="en-US" sz="3953">
                <a:solidFill>
                  <a:srgbClr val="5E17EB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Mandate Transparent AI Systems:</a:t>
            </a:r>
            <a:r>
              <a:rPr lang="en-US" sz="3953">
                <a:solidFill>
                  <a:srgbClr val="00000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 Companies must disclose AI system operations, decision-making processes, and data usage. This transparency will build public trust and ensure accountability.</a:t>
            </a:r>
          </a:p>
          <a:p>
            <a:pPr algn="l">
              <a:lnSpc>
                <a:spcPts val="5535"/>
              </a:lnSpc>
            </a:pPr>
            <a:endParaRPr lang="en-US" sz="3953">
              <a:solidFill>
                <a:srgbClr val="000000"/>
              </a:solidFill>
              <a:latin typeface="Proxima Nova Bold"/>
              <a:ea typeface="Proxima Nova Bold"/>
              <a:cs typeface="Proxima Nova Bold"/>
              <a:sym typeface="Proxima Nova Bold"/>
            </a:endParaRPr>
          </a:p>
          <a:p>
            <a:pPr marL="853633" lvl="1" indent="-426816" algn="l">
              <a:lnSpc>
                <a:spcPts val="5535"/>
              </a:lnSpc>
              <a:buFont typeface="Arial"/>
              <a:buChar char="•"/>
            </a:pPr>
            <a:r>
              <a:rPr lang="en-US" sz="3953">
                <a:solidFill>
                  <a:srgbClr val="5E17EB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Standards for AI Ethics: </a:t>
            </a:r>
            <a:r>
              <a:rPr lang="en-US" sz="3953">
                <a:solidFill>
                  <a:srgbClr val="00000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Develop and enforce ethical standards for AI development and deployment, ensuring systems are fair and unbiased.</a:t>
            </a:r>
          </a:p>
          <a:p>
            <a:pPr algn="l">
              <a:lnSpc>
                <a:spcPts val="5535"/>
              </a:lnSpc>
            </a:pPr>
            <a:endParaRPr lang="en-US" sz="3953">
              <a:solidFill>
                <a:srgbClr val="000000"/>
              </a:solidFill>
              <a:latin typeface="Proxima Nova Bold"/>
              <a:ea typeface="Proxima Nova Bold"/>
              <a:cs typeface="Proxima Nova Bold"/>
              <a:sym typeface="Proxima Nova Bold"/>
            </a:endParaRPr>
          </a:p>
          <a:p>
            <a:pPr marL="853633" lvl="1" indent="-426816" algn="l">
              <a:lnSpc>
                <a:spcPts val="5535"/>
              </a:lnSpc>
              <a:buFont typeface="Arial"/>
              <a:buChar char="•"/>
            </a:pPr>
            <a:r>
              <a:rPr lang="en-US" sz="3953">
                <a:solidFill>
                  <a:srgbClr val="00000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The Algorithmic Accountability Act proposes requirements for assessing the impact of automated decision systems and </a:t>
            </a:r>
            <a:r>
              <a:rPr lang="en-US" sz="3953">
                <a:solidFill>
                  <a:srgbClr val="5E17EB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ensuring transparency</a:t>
            </a:r>
            <a:r>
              <a:rPr lang="en-US" sz="3953">
                <a:solidFill>
                  <a:srgbClr val="00000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.</a:t>
            </a:r>
          </a:p>
          <a:p>
            <a:pPr algn="l">
              <a:lnSpc>
                <a:spcPts val="5535"/>
              </a:lnSpc>
            </a:pPr>
            <a:endParaRPr lang="en-US" sz="3953">
              <a:solidFill>
                <a:srgbClr val="000000"/>
              </a:solidFill>
              <a:latin typeface="Proxima Nova Bold"/>
              <a:ea typeface="Proxima Nova Bold"/>
              <a:cs typeface="Proxima Nova Bold"/>
              <a:sym typeface="Proxima Nova Bold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1E2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900949" y="0"/>
            <a:ext cx="11945196" cy="10520128"/>
          </a:xfrm>
          <a:custGeom>
            <a:avLst/>
            <a:gdLst/>
            <a:ahLst/>
            <a:cxnLst/>
            <a:rect l="l" t="t" r="r" b="b"/>
            <a:pathLst>
              <a:path w="11945196" h="10520128">
                <a:moveTo>
                  <a:pt x="0" y="0"/>
                </a:moveTo>
                <a:lnTo>
                  <a:pt x="11945196" y="0"/>
                </a:lnTo>
                <a:lnTo>
                  <a:pt x="11945196" y="10520128"/>
                </a:lnTo>
                <a:lnTo>
                  <a:pt x="0" y="105201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r="-86301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-566807" y="904875"/>
            <a:ext cx="15716228" cy="103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  <a:spcBef>
                <a:spcPct val="0"/>
              </a:spcBef>
            </a:pPr>
            <a:r>
              <a:rPr lang="en-US" sz="6000">
                <a:solidFill>
                  <a:srgbClr val="00000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Address Social and Ethical Concerns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31681" y="2562608"/>
            <a:ext cx="16987173" cy="69290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53633" lvl="1" indent="-426816" algn="l">
              <a:lnSpc>
                <a:spcPts val="5535"/>
              </a:lnSpc>
              <a:buFont typeface="Arial"/>
              <a:buChar char="•"/>
            </a:pPr>
            <a:r>
              <a:rPr lang="en-US" sz="3953">
                <a:solidFill>
                  <a:srgbClr val="5E17EB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Regulations on Privacy and Bias: </a:t>
            </a:r>
            <a:r>
              <a:rPr lang="en-US" sz="3953">
                <a:solidFill>
                  <a:srgbClr val="00000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Implement regulations to protect user privacy and prevent biases in AI systems. This included strict guidelines on data usage and algorithmic fairness.</a:t>
            </a:r>
          </a:p>
          <a:p>
            <a:pPr algn="l">
              <a:lnSpc>
                <a:spcPts val="5535"/>
              </a:lnSpc>
            </a:pPr>
            <a:endParaRPr lang="en-US" sz="3953">
              <a:solidFill>
                <a:srgbClr val="000000"/>
              </a:solidFill>
              <a:latin typeface="Proxima Nova Bold"/>
              <a:ea typeface="Proxima Nova Bold"/>
              <a:cs typeface="Proxima Nova Bold"/>
              <a:sym typeface="Proxima Nova Bold"/>
            </a:endParaRPr>
          </a:p>
          <a:p>
            <a:pPr marL="853633" lvl="1" indent="-426816" algn="l">
              <a:lnSpc>
                <a:spcPts val="5535"/>
              </a:lnSpc>
              <a:buFont typeface="Arial"/>
              <a:buChar char="•"/>
            </a:pPr>
            <a:r>
              <a:rPr lang="en-US" sz="3953">
                <a:solidFill>
                  <a:srgbClr val="5E17EB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Public Awareness Campaigns: </a:t>
            </a:r>
            <a:r>
              <a:rPr lang="en-US" sz="3953">
                <a:solidFill>
                  <a:srgbClr val="00000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Educate the public on the benefits and risks of AI to promote informed use and acceptance of AI technologies.</a:t>
            </a:r>
          </a:p>
          <a:p>
            <a:pPr algn="l">
              <a:lnSpc>
                <a:spcPts val="5535"/>
              </a:lnSpc>
            </a:pPr>
            <a:endParaRPr lang="en-US" sz="3953">
              <a:solidFill>
                <a:srgbClr val="000000"/>
              </a:solidFill>
              <a:latin typeface="Proxima Nova Bold"/>
              <a:ea typeface="Proxima Nova Bold"/>
              <a:cs typeface="Proxima Nova Bold"/>
              <a:sym typeface="Proxima Nova Bold"/>
            </a:endParaRPr>
          </a:p>
          <a:p>
            <a:pPr marL="853633" lvl="1" indent="-426816" algn="l">
              <a:lnSpc>
                <a:spcPts val="5535"/>
              </a:lnSpc>
              <a:buFont typeface="Arial"/>
              <a:buChar char="•"/>
            </a:pPr>
            <a:r>
              <a:rPr lang="en-US" sz="3953">
                <a:solidFill>
                  <a:srgbClr val="00000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The European Union’s General Data Protection Regulation (GDPR) </a:t>
            </a:r>
            <a:r>
              <a:rPr lang="en-US" sz="3953">
                <a:solidFill>
                  <a:srgbClr val="5E17EB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can serve as a model </a:t>
            </a:r>
            <a:r>
              <a:rPr lang="en-US" sz="3953">
                <a:solidFill>
                  <a:srgbClr val="00000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for U.S. privacy regulations.</a:t>
            </a:r>
          </a:p>
          <a:p>
            <a:pPr algn="l">
              <a:lnSpc>
                <a:spcPts val="5535"/>
              </a:lnSpc>
            </a:pPr>
            <a:endParaRPr lang="en-US" sz="3953">
              <a:solidFill>
                <a:srgbClr val="000000"/>
              </a:solidFill>
              <a:latin typeface="Proxima Nova Bold"/>
              <a:ea typeface="Proxima Nova Bold"/>
              <a:cs typeface="Proxima Nova Bold"/>
              <a:sym typeface="Proxima Nova Bold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1E2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476186" y="-1619986"/>
            <a:ext cx="13335628" cy="150028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5580"/>
              </a:lnSpc>
            </a:pPr>
            <a:r>
              <a:rPr lang="en-US" sz="105073">
                <a:solidFill>
                  <a:srgbClr val="DBE7E8"/>
                </a:solidFill>
                <a:latin typeface="Proxima Nova Condensed Bold"/>
                <a:ea typeface="Proxima Nova Condensed Bold"/>
                <a:cs typeface="Proxima Nova Condensed Bold"/>
                <a:sym typeface="Proxima Nova Condensed Bold"/>
              </a:rPr>
              <a:t>AI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2476186" y="2267267"/>
            <a:ext cx="13335628" cy="56286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  <a:spcBef>
                <a:spcPct val="0"/>
              </a:spcBef>
            </a:pPr>
            <a:r>
              <a:rPr lang="en-US" sz="6399">
                <a:solidFill>
                  <a:srgbClr val="141E2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In conclusion, U.S. AI policies significantly impact tech industry investments. </a:t>
            </a:r>
            <a:r>
              <a:rPr lang="en-US" sz="6399">
                <a:solidFill>
                  <a:srgbClr val="5E17EB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Balancing innovation with regulation</a:t>
            </a:r>
            <a:r>
              <a:rPr lang="en-US" sz="6399">
                <a:solidFill>
                  <a:srgbClr val="141E2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 is essential to fostering a robust AI ecosystem. 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1E2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368429" y="14287"/>
            <a:ext cx="11945196" cy="10520128"/>
          </a:xfrm>
          <a:custGeom>
            <a:avLst/>
            <a:gdLst/>
            <a:ahLst/>
            <a:cxnLst/>
            <a:rect l="l" t="t" r="r" b="b"/>
            <a:pathLst>
              <a:path w="11945196" h="10520128">
                <a:moveTo>
                  <a:pt x="0" y="0"/>
                </a:moveTo>
                <a:lnTo>
                  <a:pt x="11945197" y="0"/>
                </a:lnTo>
                <a:lnTo>
                  <a:pt x="11945197" y="10520128"/>
                </a:lnTo>
                <a:lnTo>
                  <a:pt x="0" y="105201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r="-86301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8058200" y="0"/>
            <a:ext cx="10287000" cy="10287000"/>
          </a:xfrm>
          <a:custGeom>
            <a:avLst/>
            <a:gdLst/>
            <a:ahLst/>
            <a:cxnLst/>
            <a:rect l="l" t="t" r="r" b="b"/>
            <a:pathLst>
              <a:path w="10287000" h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993115" y="4079074"/>
            <a:ext cx="11347912" cy="28655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504"/>
              </a:lnSpc>
            </a:pPr>
            <a:r>
              <a:rPr lang="en-US" sz="21504">
                <a:solidFill>
                  <a:srgbClr val="141E2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THANKS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1E2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061684" y="-13072"/>
            <a:ext cx="11945196" cy="10520128"/>
          </a:xfrm>
          <a:custGeom>
            <a:avLst/>
            <a:gdLst/>
            <a:ahLst/>
            <a:cxnLst/>
            <a:rect l="l" t="t" r="r" b="b"/>
            <a:pathLst>
              <a:path w="11945196" h="10520128">
                <a:moveTo>
                  <a:pt x="0" y="0"/>
                </a:moveTo>
                <a:lnTo>
                  <a:pt x="11945197" y="0"/>
                </a:lnTo>
                <a:lnTo>
                  <a:pt x="11945197" y="10520128"/>
                </a:lnTo>
                <a:lnTo>
                  <a:pt x="0" y="105201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r="-86301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188013" y="3030498"/>
            <a:ext cx="7381931" cy="4432988"/>
          </a:xfrm>
          <a:custGeom>
            <a:avLst/>
            <a:gdLst/>
            <a:ahLst/>
            <a:cxnLst/>
            <a:rect l="l" t="t" r="r" b="b"/>
            <a:pathLst>
              <a:path w="7381931" h="4432988">
                <a:moveTo>
                  <a:pt x="0" y="0"/>
                </a:moveTo>
                <a:lnTo>
                  <a:pt x="7381931" y="0"/>
                </a:lnTo>
                <a:lnTo>
                  <a:pt x="7381931" y="4432988"/>
                </a:lnTo>
                <a:lnTo>
                  <a:pt x="0" y="443298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9144000" y="3027792"/>
            <a:ext cx="7885677" cy="4435694"/>
          </a:xfrm>
          <a:custGeom>
            <a:avLst/>
            <a:gdLst/>
            <a:ahLst/>
            <a:cxnLst/>
            <a:rect l="l" t="t" r="r" b="b"/>
            <a:pathLst>
              <a:path w="7885677" h="4435694">
                <a:moveTo>
                  <a:pt x="0" y="0"/>
                </a:moveTo>
                <a:lnTo>
                  <a:pt x="7885677" y="0"/>
                </a:lnTo>
                <a:lnTo>
                  <a:pt x="7885677" y="4435694"/>
                </a:lnTo>
                <a:lnTo>
                  <a:pt x="0" y="443569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799077" y="652290"/>
            <a:ext cx="16230600" cy="103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  <a:spcBef>
                <a:spcPct val="0"/>
              </a:spcBef>
            </a:pPr>
            <a:r>
              <a:rPr lang="en-US" sz="6000">
                <a:solidFill>
                  <a:srgbClr val="141E2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Key technologies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1E2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061684" y="-13072"/>
            <a:ext cx="11945196" cy="10520128"/>
          </a:xfrm>
          <a:custGeom>
            <a:avLst/>
            <a:gdLst/>
            <a:ahLst/>
            <a:cxnLst/>
            <a:rect l="l" t="t" r="r" b="b"/>
            <a:pathLst>
              <a:path w="11945196" h="10520128">
                <a:moveTo>
                  <a:pt x="0" y="0"/>
                </a:moveTo>
                <a:lnTo>
                  <a:pt x="11945197" y="0"/>
                </a:lnTo>
                <a:lnTo>
                  <a:pt x="11945197" y="10520128"/>
                </a:lnTo>
                <a:lnTo>
                  <a:pt x="0" y="1052012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r="-86301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799077" y="652290"/>
            <a:ext cx="16230600" cy="103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  <a:spcBef>
                <a:spcPct val="0"/>
              </a:spcBef>
            </a:pPr>
            <a:r>
              <a:rPr lang="en-US" sz="6000">
                <a:solidFill>
                  <a:srgbClr val="141E2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AI Investment Trends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686944" y="2749442"/>
            <a:ext cx="17147127" cy="1193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$</a:t>
            </a:r>
            <a:r>
              <a:rPr lang="en-US" sz="6999">
                <a:solidFill>
                  <a:srgbClr val="5E17E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25.2 </a:t>
            </a:r>
            <a:r>
              <a:rPr lang="en-US" sz="69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billion in 2023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489909" y="5574573"/>
            <a:ext cx="15539769" cy="1193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Boost global GDP by </a:t>
            </a:r>
            <a:r>
              <a:rPr lang="en-US" sz="6999">
                <a:solidFill>
                  <a:srgbClr val="5E17E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14</a:t>
            </a:r>
            <a:r>
              <a:rPr lang="en-US" sz="69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% by 2030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352135" y="7901848"/>
            <a:ext cx="16779731" cy="448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40"/>
              </a:lnSpc>
              <a:spcBef>
                <a:spcPct val="0"/>
              </a:spcBef>
            </a:pPr>
            <a:r>
              <a:rPr lang="en-US" sz="2600" spc="52">
                <a:solidFill>
                  <a:srgbClr val="000000"/>
                </a:solidFill>
                <a:latin typeface="Proxima Nova Italics"/>
                <a:ea typeface="Proxima Nova Italics"/>
                <a:cs typeface="Proxima Nova Italics"/>
                <a:sym typeface="Proxima Nova Italics"/>
              </a:rPr>
              <a:t>Source:PWC 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1E2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98398" y="-45112"/>
            <a:ext cx="21532506" cy="10705963"/>
          </a:xfrm>
          <a:custGeom>
            <a:avLst/>
            <a:gdLst/>
            <a:ahLst/>
            <a:cxnLst/>
            <a:rect l="l" t="t" r="r" b="b"/>
            <a:pathLst>
              <a:path w="21532506" h="10705963">
                <a:moveTo>
                  <a:pt x="0" y="0"/>
                </a:moveTo>
                <a:lnTo>
                  <a:pt x="21532506" y="0"/>
                </a:lnTo>
                <a:lnTo>
                  <a:pt x="21532506" y="10705962"/>
                </a:lnTo>
                <a:lnTo>
                  <a:pt x="0" y="107059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2457" t="-35562" r="-65391" b="-24024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476186" y="-1619986"/>
            <a:ext cx="13335628" cy="150028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5580"/>
              </a:lnSpc>
            </a:pPr>
            <a:r>
              <a:rPr lang="en-US" sz="105073">
                <a:solidFill>
                  <a:srgbClr val="D1E2E4"/>
                </a:solidFill>
                <a:latin typeface="Proxima Nova Condensed Bold"/>
                <a:ea typeface="Proxima Nova Condensed Bold"/>
                <a:cs typeface="Proxima Nova Condensed Bold"/>
                <a:sym typeface="Proxima Nova Condensed Bold"/>
              </a:rPr>
              <a:t>AI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715797" y="4004310"/>
            <a:ext cx="12856407" cy="2364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40"/>
              </a:lnSpc>
            </a:pPr>
            <a:r>
              <a:rPr lang="en-US" sz="8400" spc="252">
                <a:solidFill>
                  <a:srgbClr val="5E17EB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APPLICATIONS</a:t>
            </a:r>
            <a:r>
              <a:rPr lang="en-US" sz="8400" spc="252">
                <a:solidFill>
                  <a:srgbClr val="141E2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 OF GENERATIVE AI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1E2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329194" y="-1528137"/>
            <a:ext cx="13335628" cy="150028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5580"/>
              </a:lnSpc>
            </a:pPr>
            <a:r>
              <a:rPr lang="en-US" sz="105073">
                <a:solidFill>
                  <a:srgbClr val="DBE7E8"/>
                </a:solidFill>
                <a:latin typeface="Proxima Nova Condensed Bold"/>
                <a:ea typeface="Proxima Nova Condensed Bold"/>
                <a:cs typeface="Proxima Nova Condensed Bold"/>
                <a:sym typeface="Proxima Nova Condensed Bold"/>
              </a:rPr>
              <a:t>AI</a:t>
            </a:r>
          </a:p>
        </p:txBody>
      </p:sp>
      <p:sp>
        <p:nvSpPr>
          <p:cNvPr id="3" name="Freeform 3"/>
          <p:cNvSpPr/>
          <p:nvPr/>
        </p:nvSpPr>
        <p:spPr>
          <a:xfrm>
            <a:off x="9564716" y="184739"/>
            <a:ext cx="8723284" cy="10102261"/>
          </a:xfrm>
          <a:custGeom>
            <a:avLst/>
            <a:gdLst/>
            <a:ahLst/>
            <a:cxnLst/>
            <a:rect l="l" t="t" r="r" b="b"/>
            <a:pathLst>
              <a:path w="8723284" h="10102261">
                <a:moveTo>
                  <a:pt x="0" y="0"/>
                </a:moveTo>
                <a:lnTo>
                  <a:pt x="8723284" y="0"/>
                </a:lnTo>
                <a:lnTo>
                  <a:pt x="8723284" y="10102261"/>
                </a:lnTo>
                <a:lnTo>
                  <a:pt x="0" y="101022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8435" r="-30596" b="-2108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-2368849" y="649040"/>
            <a:ext cx="13335628" cy="1094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  <a:spcBef>
                <a:spcPct val="0"/>
              </a:spcBef>
            </a:pPr>
            <a:r>
              <a:rPr lang="en-US" sz="6399">
                <a:solidFill>
                  <a:srgbClr val="5E17EB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Productivity</a:t>
            </a:r>
            <a:r>
              <a:rPr lang="en-US" sz="6399">
                <a:solidFill>
                  <a:srgbClr val="00000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 Gains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23056" y="3256038"/>
            <a:ext cx="8007966" cy="54312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54629" lvl="1" indent="-477314" algn="l">
              <a:lnSpc>
                <a:spcPts val="6190"/>
              </a:lnSpc>
              <a:buFont typeface="Arial"/>
              <a:buChar char="•"/>
            </a:pPr>
            <a:r>
              <a:rPr lang="en-US" sz="4421">
                <a:solidFill>
                  <a:srgbClr val="5E17EB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Automation</a:t>
            </a:r>
            <a:r>
              <a:rPr lang="en-US" sz="4421">
                <a:solidFill>
                  <a:srgbClr val="00000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 of routine and complex tasks</a:t>
            </a:r>
          </a:p>
          <a:p>
            <a:pPr algn="l">
              <a:lnSpc>
                <a:spcPts val="6190"/>
              </a:lnSpc>
            </a:pPr>
            <a:endParaRPr lang="en-US" sz="4421">
              <a:solidFill>
                <a:srgbClr val="000000"/>
              </a:solidFill>
              <a:latin typeface="Proxima Nova Bold"/>
              <a:ea typeface="Proxima Nova Bold"/>
              <a:cs typeface="Proxima Nova Bold"/>
              <a:sym typeface="Proxima Nova Bold"/>
            </a:endParaRPr>
          </a:p>
          <a:p>
            <a:pPr marL="954629" lvl="1" indent="-477314" algn="l">
              <a:lnSpc>
                <a:spcPts val="6190"/>
              </a:lnSpc>
              <a:buFont typeface="Arial"/>
              <a:buChar char="•"/>
            </a:pPr>
            <a:r>
              <a:rPr lang="en-US" sz="4421">
                <a:solidFill>
                  <a:srgbClr val="00000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Have the potential to </a:t>
            </a:r>
            <a:r>
              <a:rPr lang="en-US" sz="4421">
                <a:solidFill>
                  <a:srgbClr val="5E17EB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increase labor productivity</a:t>
            </a:r>
            <a:r>
              <a:rPr lang="en-US" sz="4421">
                <a:solidFill>
                  <a:srgbClr val="00000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 in developed countries by up to </a:t>
            </a:r>
            <a:r>
              <a:rPr lang="en-US" sz="4421">
                <a:solidFill>
                  <a:srgbClr val="5E17EB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40</a:t>
            </a:r>
            <a:r>
              <a:rPr lang="en-US" sz="4421">
                <a:solidFill>
                  <a:srgbClr val="00000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% by 2035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1724</Words>
  <Application>Microsoft Office PowerPoint</Application>
  <PresentationFormat>Custom</PresentationFormat>
  <Paragraphs>242</Paragraphs>
  <Slides>54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2" baseType="lpstr">
      <vt:lpstr>Proxima Nova Condensed Bold</vt:lpstr>
      <vt:lpstr>Canva Sans Bold</vt:lpstr>
      <vt:lpstr>Proxima Nova Bold</vt:lpstr>
      <vt:lpstr>Proxima Nova Italics</vt:lpstr>
      <vt:lpstr>Arial</vt:lpstr>
      <vt:lpstr>Calibri</vt:lpstr>
      <vt:lpstr>Proxima Nova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Impact of U.S. Government AI Policies on Investments in the Tech Industry</dc:title>
  <cp:lastModifiedBy>泰 雨</cp:lastModifiedBy>
  <cp:revision>2</cp:revision>
  <dcterms:created xsi:type="dcterms:W3CDTF">2006-08-16T00:00:00Z</dcterms:created>
  <dcterms:modified xsi:type="dcterms:W3CDTF">2024-07-05T17:27:34Z</dcterms:modified>
  <dc:identifier>DAGJulIUYWM</dc:identifier>
</cp:coreProperties>
</file>